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41"/>
  </p:notesMasterIdLst>
  <p:handoutMasterIdLst>
    <p:handoutMasterId r:id="rId142"/>
  </p:handoutMasterIdLst>
  <p:sldIdLst>
    <p:sldId id="316" r:id="rId5"/>
    <p:sldId id="404" r:id="rId6"/>
    <p:sldId id="422" r:id="rId7"/>
    <p:sldId id="423" r:id="rId8"/>
    <p:sldId id="424" r:id="rId9"/>
    <p:sldId id="496" r:id="rId10"/>
    <p:sldId id="497" r:id="rId11"/>
    <p:sldId id="498" r:id="rId12"/>
    <p:sldId id="499" r:id="rId13"/>
    <p:sldId id="500" r:id="rId14"/>
    <p:sldId id="501" r:id="rId15"/>
    <p:sldId id="502" r:id="rId16"/>
    <p:sldId id="503" r:id="rId17"/>
    <p:sldId id="504" r:id="rId18"/>
    <p:sldId id="505" r:id="rId19"/>
    <p:sldId id="553" r:id="rId20"/>
    <p:sldId id="554" r:id="rId21"/>
    <p:sldId id="506" r:id="rId22"/>
    <p:sldId id="507" r:id="rId23"/>
    <p:sldId id="547" r:id="rId24"/>
    <p:sldId id="548" r:id="rId25"/>
    <p:sldId id="549" r:id="rId26"/>
    <p:sldId id="508" r:id="rId27"/>
    <p:sldId id="555" r:id="rId28"/>
    <p:sldId id="510" r:id="rId29"/>
    <p:sldId id="550" r:id="rId30"/>
    <p:sldId id="551" r:id="rId31"/>
    <p:sldId id="552" r:id="rId32"/>
    <p:sldId id="511" r:id="rId33"/>
    <p:sldId id="512" r:id="rId34"/>
    <p:sldId id="513" r:id="rId35"/>
    <p:sldId id="514" r:id="rId36"/>
    <p:sldId id="515" r:id="rId37"/>
    <p:sldId id="516" r:id="rId38"/>
    <p:sldId id="517" r:id="rId39"/>
    <p:sldId id="518" r:id="rId40"/>
    <p:sldId id="519" r:id="rId41"/>
    <p:sldId id="520" r:id="rId42"/>
    <p:sldId id="521" r:id="rId43"/>
    <p:sldId id="522" r:id="rId44"/>
    <p:sldId id="523" r:id="rId45"/>
    <p:sldId id="524" r:id="rId46"/>
    <p:sldId id="525" r:id="rId47"/>
    <p:sldId id="526" r:id="rId48"/>
    <p:sldId id="527" r:id="rId49"/>
    <p:sldId id="528" r:id="rId50"/>
    <p:sldId id="530" r:id="rId51"/>
    <p:sldId id="529" r:id="rId52"/>
    <p:sldId id="531" r:id="rId53"/>
    <p:sldId id="532" r:id="rId54"/>
    <p:sldId id="533" r:id="rId55"/>
    <p:sldId id="534" r:id="rId56"/>
    <p:sldId id="535" r:id="rId57"/>
    <p:sldId id="536" r:id="rId58"/>
    <p:sldId id="537" r:id="rId59"/>
    <p:sldId id="538" r:id="rId60"/>
    <p:sldId id="539" r:id="rId61"/>
    <p:sldId id="540" r:id="rId62"/>
    <p:sldId id="541" r:id="rId63"/>
    <p:sldId id="542" r:id="rId64"/>
    <p:sldId id="543" r:id="rId65"/>
    <p:sldId id="544" r:id="rId66"/>
    <p:sldId id="545" r:id="rId67"/>
    <p:sldId id="546" r:id="rId68"/>
    <p:sldId id="426" r:id="rId69"/>
    <p:sldId id="425" r:id="rId70"/>
    <p:sldId id="479" r:id="rId71"/>
    <p:sldId id="491" r:id="rId72"/>
    <p:sldId id="492" r:id="rId73"/>
    <p:sldId id="493" r:id="rId74"/>
    <p:sldId id="481" r:id="rId75"/>
    <p:sldId id="482" r:id="rId76"/>
    <p:sldId id="428" r:id="rId77"/>
    <p:sldId id="429" r:id="rId78"/>
    <p:sldId id="430" r:id="rId79"/>
    <p:sldId id="483" r:id="rId80"/>
    <p:sldId id="484" r:id="rId81"/>
    <p:sldId id="485" r:id="rId82"/>
    <p:sldId id="486" r:id="rId83"/>
    <p:sldId id="487" r:id="rId84"/>
    <p:sldId id="427" r:id="rId85"/>
    <p:sldId id="431" r:id="rId86"/>
    <p:sldId id="432" r:id="rId87"/>
    <p:sldId id="433" r:id="rId88"/>
    <p:sldId id="435" r:id="rId89"/>
    <p:sldId id="434" r:id="rId90"/>
    <p:sldId id="436" r:id="rId91"/>
    <p:sldId id="437" r:id="rId92"/>
    <p:sldId id="439" r:id="rId93"/>
    <p:sldId id="438" r:id="rId94"/>
    <p:sldId id="440" r:id="rId95"/>
    <p:sldId id="488" r:id="rId96"/>
    <p:sldId id="489" r:id="rId97"/>
    <p:sldId id="441" r:id="rId98"/>
    <p:sldId id="490" r:id="rId99"/>
    <p:sldId id="442" r:id="rId100"/>
    <p:sldId id="463" r:id="rId101"/>
    <p:sldId id="443" r:id="rId102"/>
    <p:sldId id="444" r:id="rId103"/>
    <p:sldId id="445" r:id="rId104"/>
    <p:sldId id="446" r:id="rId105"/>
    <p:sldId id="447" r:id="rId106"/>
    <p:sldId id="448" r:id="rId107"/>
    <p:sldId id="449" r:id="rId108"/>
    <p:sldId id="450" r:id="rId109"/>
    <p:sldId id="464" r:id="rId110"/>
    <p:sldId id="451" r:id="rId111"/>
    <p:sldId id="452" r:id="rId112"/>
    <p:sldId id="453" r:id="rId113"/>
    <p:sldId id="454" r:id="rId114"/>
    <p:sldId id="455" r:id="rId115"/>
    <p:sldId id="456" r:id="rId116"/>
    <p:sldId id="457" r:id="rId117"/>
    <p:sldId id="458" r:id="rId118"/>
    <p:sldId id="459" r:id="rId119"/>
    <p:sldId id="460" r:id="rId120"/>
    <p:sldId id="461" r:id="rId121"/>
    <p:sldId id="462" r:id="rId122"/>
    <p:sldId id="471" r:id="rId123"/>
    <p:sldId id="465" r:id="rId124"/>
    <p:sldId id="466" r:id="rId125"/>
    <p:sldId id="467" r:id="rId126"/>
    <p:sldId id="468" r:id="rId127"/>
    <p:sldId id="469" r:id="rId128"/>
    <p:sldId id="470" r:id="rId129"/>
    <p:sldId id="494" r:id="rId130"/>
    <p:sldId id="472" r:id="rId131"/>
    <p:sldId id="473" r:id="rId132"/>
    <p:sldId id="474" r:id="rId133"/>
    <p:sldId id="475" r:id="rId134"/>
    <p:sldId id="476" r:id="rId135"/>
    <p:sldId id="477" r:id="rId136"/>
    <p:sldId id="478" r:id="rId137"/>
    <p:sldId id="495" r:id="rId138"/>
    <p:sldId id="339" r:id="rId139"/>
    <p:sldId id="364" r:id="rId140"/>
  </p:sldIdLst>
  <p:sldSz cx="9144000" cy="6858000" type="screen4x3"/>
  <p:notesSz cx="6858000" cy="9144000"/>
  <p:custDataLst>
    <p:tags r:id="rId1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3D32C2-F2D0-415C-B231-3BDBAABC1625}">
          <p14:sldIdLst>
            <p14:sldId id="316"/>
            <p14:sldId id="404"/>
            <p14:sldId id="422"/>
            <p14:sldId id="423"/>
            <p14:sldId id="424"/>
            <p14:sldId id="496"/>
            <p14:sldId id="497"/>
            <p14:sldId id="498"/>
            <p14:sldId id="499"/>
            <p14:sldId id="500"/>
            <p14:sldId id="501"/>
            <p14:sldId id="502"/>
            <p14:sldId id="503"/>
            <p14:sldId id="504"/>
            <p14:sldId id="505"/>
            <p14:sldId id="553"/>
            <p14:sldId id="554"/>
            <p14:sldId id="506"/>
            <p14:sldId id="507"/>
            <p14:sldId id="547"/>
            <p14:sldId id="548"/>
            <p14:sldId id="549"/>
            <p14:sldId id="508"/>
            <p14:sldId id="555"/>
            <p14:sldId id="510"/>
            <p14:sldId id="550"/>
            <p14:sldId id="551"/>
            <p14:sldId id="552"/>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30"/>
            <p14:sldId id="529"/>
            <p14:sldId id="531"/>
            <p14:sldId id="532"/>
            <p14:sldId id="533"/>
            <p14:sldId id="534"/>
            <p14:sldId id="535"/>
            <p14:sldId id="536"/>
            <p14:sldId id="537"/>
            <p14:sldId id="538"/>
            <p14:sldId id="539"/>
            <p14:sldId id="540"/>
            <p14:sldId id="541"/>
            <p14:sldId id="542"/>
            <p14:sldId id="543"/>
            <p14:sldId id="544"/>
            <p14:sldId id="545"/>
            <p14:sldId id="546"/>
            <p14:sldId id="426"/>
            <p14:sldId id="425"/>
            <p14:sldId id="479"/>
            <p14:sldId id="491"/>
            <p14:sldId id="492"/>
            <p14:sldId id="493"/>
            <p14:sldId id="481"/>
            <p14:sldId id="482"/>
            <p14:sldId id="428"/>
            <p14:sldId id="429"/>
            <p14:sldId id="430"/>
            <p14:sldId id="483"/>
            <p14:sldId id="484"/>
            <p14:sldId id="485"/>
            <p14:sldId id="486"/>
            <p14:sldId id="487"/>
            <p14:sldId id="427"/>
            <p14:sldId id="431"/>
            <p14:sldId id="432"/>
            <p14:sldId id="433"/>
            <p14:sldId id="435"/>
            <p14:sldId id="434"/>
            <p14:sldId id="436"/>
            <p14:sldId id="437"/>
            <p14:sldId id="439"/>
            <p14:sldId id="438"/>
            <p14:sldId id="440"/>
            <p14:sldId id="488"/>
            <p14:sldId id="489"/>
            <p14:sldId id="441"/>
            <p14:sldId id="490"/>
            <p14:sldId id="442"/>
            <p14:sldId id="463"/>
            <p14:sldId id="443"/>
            <p14:sldId id="444"/>
            <p14:sldId id="445"/>
            <p14:sldId id="446"/>
            <p14:sldId id="447"/>
            <p14:sldId id="448"/>
            <p14:sldId id="449"/>
            <p14:sldId id="450"/>
            <p14:sldId id="464"/>
            <p14:sldId id="451"/>
            <p14:sldId id="452"/>
            <p14:sldId id="453"/>
            <p14:sldId id="454"/>
            <p14:sldId id="455"/>
            <p14:sldId id="456"/>
            <p14:sldId id="457"/>
            <p14:sldId id="458"/>
            <p14:sldId id="459"/>
            <p14:sldId id="460"/>
            <p14:sldId id="461"/>
            <p14:sldId id="462"/>
            <p14:sldId id="471"/>
            <p14:sldId id="465"/>
            <p14:sldId id="466"/>
            <p14:sldId id="467"/>
            <p14:sldId id="468"/>
            <p14:sldId id="469"/>
            <p14:sldId id="470"/>
            <p14:sldId id="494"/>
            <p14:sldId id="472"/>
            <p14:sldId id="473"/>
            <p14:sldId id="474"/>
            <p14:sldId id="475"/>
            <p14:sldId id="476"/>
            <p14:sldId id="477"/>
            <p14:sldId id="478"/>
            <p14:sldId id="495"/>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Ettiappan" initials="PE" lastIdx="1" clrIdx="1">
    <p:extLst>
      <p:ext uri="{19B8F6BF-5375-455C-9EA6-DF929625EA0E}">
        <p15:presenceInfo xmlns:p15="http://schemas.microsoft.com/office/powerpoint/2012/main" userId="f7709b65ac4ba3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2" d="100"/>
          <a:sy n="82" d="100"/>
        </p:scale>
        <p:origin x="778"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tags" Target="tags/tag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07T21:03:17.569" idx="1">
    <p:pos x="3759" y="3561"/>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2022-01-05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r>
              <a:rPr lang="en-US" dirty="0"/>
              <a:t>Java</a:t>
            </a:r>
          </a:p>
        </p:txBody>
      </p:sp>
      <p:sp>
        <p:nvSpPr>
          <p:cNvPr id="4" name="Text Placeholder 3"/>
          <p:cNvSpPr>
            <a:spLocks noGrp="1"/>
          </p:cNvSpPr>
          <p:nvPr>
            <p:ph type="body" sz="quarter" idx="11"/>
          </p:nvPr>
        </p:nvSpPr>
        <p:spPr/>
        <p:txBody>
          <a:bodyPr/>
          <a:lstStyle/>
          <a:p>
            <a:r>
              <a:rPr lang="en-US" dirty="0"/>
              <a:t>Domain Driven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D3765C-2F93-4FDD-B92A-C0F144078443}"/>
              </a:ext>
            </a:extLst>
          </p:cNvPr>
          <p:cNvPicPr>
            <a:picLocks noChangeAspect="1"/>
          </p:cNvPicPr>
          <p:nvPr/>
        </p:nvPicPr>
        <p:blipFill rotWithShape="1">
          <a:blip r:embed="rId2"/>
          <a:srcRect b="6666"/>
          <a:stretch/>
        </p:blipFill>
        <p:spPr>
          <a:xfrm>
            <a:off x="-2309" y="762000"/>
            <a:ext cx="9144000" cy="5181600"/>
          </a:xfrm>
          <a:prstGeom prst="rect">
            <a:avLst/>
          </a:prstGeom>
        </p:spPr>
      </p:pic>
    </p:spTree>
    <p:extLst>
      <p:ext uri="{BB962C8B-B14F-4D97-AF65-F5344CB8AC3E}">
        <p14:creationId xmlns:p14="http://schemas.microsoft.com/office/powerpoint/2010/main" val="33041398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531810-2D67-41DA-8348-59E0BEF7F83B}"/>
              </a:ext>
            </a:extLst>
          </p:cNvPr>
          <p:cNvSpPr>
            <a:spLocks noGrp="1"/>
          </p:cNvSpPr>
          <p:nvPr>
            <p:ph sz="quarter" idx="12"/>
          </p:nvPr>
        </p:nvSpPr>
        <p:spPr/>
        <p:txBody>
          <a:bodyPr>
            <a:normAutofit fontScale="92500" lnSpcReduction="10000"/>
          </a:bodyPr>
          <a:lstStyle/>
          <a:p>
            <a:r>
              <a:rPr lang="en-US" dirty="0"/>
              <a:t>In the solution space a software model is built for each subdomain to handle domain problems and to align the software with the business contours. </a:t>
            </a:r>
          </a:p>
          <a:p>
            <a:r>
              <a:rPr lang="en-US" dirty="0"/>
              <a:t>This model is not a model of real life but more an abstraction built to satisfy the requirements of business use cases while still retaining the rules and logic of the business domain. </a:t>
            </a:r>
          </a:p>
          <a:p>
            <a:r>
              <a:rPr lang="en-US" dirty="0"/>
              <a:t>The development team should focus as much energy and effort on the model and domain logic as it does on the pure technical aspects of the application. </a:t>
            </a:r>
          </a:p>
          <a:p>
            <a:r>
              <a:rPr lang="en-US" dirty="0"/>
              <a:t>To avoid accidental technical complexity the model is kept isolated from infrastructure code.</a:t>
            </a:r>
            <a:endParaRPr lang="en-IN" dirty="0"/>
          </a:p>
        </p:txBody>
      </p:sp>
      <p:sp>
        <p:nvSpPr>
          <p:cNvPr id="3" name="Title 2">
            <a:extLst>
              <a:ext uri="{FF2B5EF4-FFF2-40B4-BE49-F238E27FC236}">
                <a16:creationId xmlns:a16="http://schemas.microsoft.com/office/drawing/2014/main" id="{432879ED-E571-46B6-81D7-366697133E87}"/>
              </a:ext>
            </a:extLst>
          </p:cNvPr>
          <p:cNvSpPr>
            <a:spLocks noGrp="1"/>
          </p:cNvSpPr>
          <p:nvPr>
            <p:ph type="title"/>
          </p:nvPr>
        </p:nvSpPr>
        <p:spPr/>
        <p:txBody>
          <a:bodyPr/>
          <a:lstStyle/>
          <a:p>
            <a:r>
              <a:rPr lang="en-US" b="0" dirty="0"/>
              <a:t>Creating a Model to Solve Domain Problems</a:t>
            </a:r>
            <a:endParaRPr lang="en-IN" dirty="0"/>
          </a:p>
        </p:txBody>
      </p:sp>
    </p:spTree>
    <p:extLst>
      <p:ext uri="{BB962C8B-B14F-4D97-AF65-F5344CB8AC3E}">
        <p14:creationId xmlns:p14="http://schemas.microsoft.com/office/powerpoint/2010/main" val="6865741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531810-2D67-41DA-8348-59E0BEF7F83B}"/>
              </a:ext>
            </a:extLst>
          </p:cNvPr>
          <p:cNvSpPr>
            <a:spLocks noGrp="1"/>
          </p:cNvSpPr>
          <p:nvPr>
            <p:ph sz="quarter" idx="12"/>
          </p:nvPr>
        </p:nvSpPr>
        <p:spPr/>
        <p:txBody>
          <a:bodyPr>
            <a:normAutofit/>
          </a:bodyPr>
          <a:lstStyle/>
          <a:p>
            <a:r>
              <a:rPr lang="en-US" dirty="0"/>
              <a:t>All models are not created equal; the most appropriate design patterns are used based on the complexity needs of each subdomain rather than applying a blanket design to the whole system.</a:t>
            </a:r>
          </a:p>
          <a:p>
            <a:r>
              <a:rPr lang="en-US" dirty="0"/>
              <a:t>Models for subdomains that are not core to the success of the product or that are not as complex need not be based on rich object‐oriented designs and can instead utilize more procedural or data‐driven architectures..</a:t>
            </a:r>
            <a:endParaRPr lang="en-IN" dirty="0"/>
          </a:p>
        </p:txBody>
      </p:sp>
      <p:sp>
        <p:nvSpPr>
          <p:cNvPr id="3" name="Title 2">
            <a:extLst>
              <a:ext uri="{FF2B5EF4-FFF2-40B4-BE49-F238E27FC236}">
                <a16:creationId xmlns:a16="http://schemas.microsoft.com/office/drawing/2014/main" id="{432879ED-E571-46B6-81D7-366697133E87}"/>
              </a:ext>
            </a:extLst>
          </p:cNvPr>
          <p:cNvSpPr>
            <a:spLocks noGrp="1"/>
          </p:cNvSpPr>
          <p:nvPr>
            <p:ph type="title"/>
          </p:nvPr>
        </p:nvSpPr>
        <p:spPr/>
        <p:txBody>
          <a:bodyPr/>
          <a:lstStyle/>
          <a:p>
            <a:r>
              <a:rPr lang="en-US" b="0" dirty="0"/>
              <a:t>Creating a Model to Solve Domain Problems</a:t>
            </a:r>
            <a:endParaRPr lang="en-IN" dirty="0"/>
          </a:p>
        </p:txBody>
      </p:sp>
    </p:spTree>
    <p:extLst>
      <p:ext uri="{BB962C8B-B14F-4D97-AF65-F5344CB8AC3E}">
        <p14:creationId xmlns:p14="http://schemas.microsoft.com/office/powerpoint/2010/main" val="32382437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69CCFD-5FAE-458D-A49B-4220E7B8F1A1}"/>
              </a:ext>
            </a:extLst>
          </p:cNvPr>
          <p:cNvSpPr>
            <a:spLocks noGrp="1"/>
          </p:cNvSpPr>
          <p:nvPr>
            <p:ph sz="quarter" idx="12"/>
          </p:nvPr>
        </p:nvSpPr>
        <p:spPr/>
        <p:txBody>
          <a:bodyPr/>
          <a:lstStyle/>
          <a:p>
            <a:r>
              <a:rPr lang="en-US" dirty="0"/>
              <a:t>Models are built through the collaboration of domain experts and the development team.</a:t>
            </a:r>
          </a:p>
          <a:p>
            <a:r>
              <a:rPr lang="en-US" dirty="0"/>
              <a:t>Communication is achieved using an ever‐evolving shared language known as the ubiquitous language (UL) to efficiently and effectively connect a software model to a conceptual analysis model.</a:t>
            </a:r>
          </a:p>
          <a:p>
            <a:r>
              <a:rPr lang="en-US" dirty="0"/>
              <a:t>The software model is bound to the analysis model by using the same terms of the UL for its structure and class design.</a:t>
            </a:r>
            <a:endParaRPr lang="en-IN" dirty="0"/>
          </a:p>
        </p:txBody>
      </p:sp>
      <p:sp>
        <p:nvSpPr>
          <p:cNvPr id="3" name="Title 2">
            <a:extLst>
              <a:ext uri="{FF2B5EF4-FFF2-40B4-BE49-F238E27FC236}">
                <a16:creationId xmlns:a16="http://schemas.microsoft.com/office/drawing/2014/main" id="{C0AE6EC6-1FB2-47CE-8A4F-765BEE97C318}"/>
              </a:ext>
            </a:extLst>
          </p:cNvPr>
          <p:cNvSpPr>
            <a:spLocks noGrp="1"/>
          </p:cNvSpPr>
          <p:nvPr>
            <p:ph type="title"/>
          </p:nvPr>
        </p:nvSpPr>
        <p:spPr/>
        <p:txBody>
          <a:bodyPr/>
          <a:lstStyle/>
          <a:p>
            <a:r>
              <a:rPr lang="en-US" b="0" dirty="0"/>
              <a:t>Using a Shared Language to Enable Modeling Collaboration</a:t>
            </a:r>
            <a:endParaRPr lang="en-IN" dirty="0"/>
          </a:p>
        </p:txBody>
      </p:sp>
    </p:spTree>
    <p:extLst>
      <p:ext uri="{BB962C8B-B14F-4D97-AF65-F5344CB8AC3E}">
        <p14:creationId xmlns:p14="http://schemas.microsoft.com/office/powerpoint/2010/main" val="31456615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1076C8-27CB-49CE-871A-8B02E0A65C5C}"/>
              </a:ext>
            </a:extLst>
          </p:cNvPr>
          <p:cNvSpPr>
            <a:spLocks noGrp="1"/>
          </p:cNvSpPr>
          <p:nvPr>
            <p:ph sz="quarter" idx="12"/>
          </p:nvPr>
        </p:nvSpPr>
        <p:spPr/>
        <p:txBody>
          <a:bodyPr/>
          <a:lstStyle/>
          <a:p>
            <a:r>
              <a:rPr lang="en-US" dirty="0"/>
              <a:t>Models sit within a bounded context, which defines the applicability of the model and ensures that its integrity is retained. </a:t>
            </a:r>
          </a:p>
          <a:p>
            <a:r>
              <a:rPr lang="en-US" dirty="0"/>
              <a:t>Larger models can be split into smaller models and defined within separate bounded contexts where ambiguity in terminology exists or where multiple teams are a working in order to further reduce complexity.</a:t>
            </a:r>
            <a:endParaRPr lang="en-IN" dirty="0"/>
          </a:p>
        </p:txBody>
      </p:sp>
      <p:sp>
        <p:nvSpPr>
          <p:cNvPr id="3" name="Title 2">
            <a:extLst>
              <a:ext uri="{FF2B5EF4-FFF2-40B4-BE49-F238E27FC236}">
                <a16:creationId xmlns:a16="http://schemas.microsoft.com/office/drawing/2014/main" id="{AFED065D-5E52-470F-90C2-9C584119A3C4}"/>
              </a:ext>
            </a:extLst>
          </p:cNvPr>
          <p:cNvSpPr>
            <a:spLocks noGrp="1"/>
          </p:cNvSpPr>
          <p:nvPr>
            <p:ph type="title"/>
          </p:nvPr>
        </p:nvSpPr>
        <p:spPr/>
        <p:txBody>
          <a:bodyPr/>
          <a:lstStyle/>
          <a:p>
            <a:r>
              <a:rPr lang="en-US" b="0" dirty="0"/>
              <a:t>Isolate Models from Ambiguity and Corruption</a:t>
            </a:r>
            <a:endParaRPr lang="en-IN" dirty="0"/>
          </a:p>
        </p:txBody>
      </p:sp>
    </p:spTree>
    <p:extLst>
      <p:ext uri="{BB962C8B-B14F-4D97-AF65-F5344CB8AC3E}">
        <p14:creationId xmlns:p14="http://schemas.microsoft.com/office/powerpoint/2010/main" val="31946582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06FAE-F2EE-40A9-98EC-999915FF9872}"/>
              </a:ext>
            </a:extLst>
          </p:cNvPr>
          <p:cNvSpPr>
            <a:spLocks noGrp="1"/>
          </p:cNvSpPr>
          <p:nvPr>
            <p:ph type="title"/>
          </p:nvPr>
        </p:nvSpPr>
        <p:spPr/>
        <p:txBody>
          <a:bodyPr/>
          <a:lstStyle/>
          <a:p>
            <a:r>
              <a:rPr lang="en-US" b="0" dirty="0"/>
              <a:t>Applying the strategic patterns of Domain‐Driven Design.</a:t>
            </a:r>
            <a:endParaRPr lang="en-IN" dirty="0"/>
          </a:p>
        </p:txBody>
      </p:sp>
      <p:pic>
        <p:nvPicPr>
          <p:cNvPr id="4" name="Picture 3">
            <a:extLst>
              <a:ext uri="{FF2B5EF4-FFF2-40B4-BE49-F238E27FC236}">
                <a16:creationId xmlns:a16="http://schemas.microsoft.com/office/drawing/2014/main" id="{B273AE48-7C57-4B01-A6D0-E41399F17E33}"/>
              </a:ext>
            </a:extLst>
          </p:cNvPr>
          <p:cNvPicPr>
            <a:picLocks noChangeAspect="1"/>
          </p:cNvPicPr>
          <p:nvPr/>
        </p:nvPicPr>
        <p:blipFill>
          <a:blip r:embed="rId2"/>
          <a:stretch>
            <a:fillRect/>
          </a:stretch>
        </p:blipFill>
        <p:spPr>
          <a:xfrm>
            <a:off x="609599" y="1600200"/>
            <a:ext cx="8205261" cy="4665096"/>
          </a:xfrm>
          <a:prstGeom prst="rect">
            <a:avLst/>
          </a:prstGeom>
        </p:spPr>
      </p:pic>
    </p:spTree>
    <p:extLst>
      <p:ext uri="{BB962C8B-B14F-4D97-AF65-F5344CB8AC3E}">
        <p14:creationId xmlns:p14="http://schemas.microsoft.com/office/powerpoint/2010/main" val="10891354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99F945-E685-497A-A78B-0EED7D90C287}"/>
              </a:ext>
            </a:extLst>
          </p:cNvPr>
          <p:cNvSpPr>
            <a:spLocks noGrp="1"/>
          </p:cNvSpPr>
          <p:nvPr>
            <p:ph sz="quarter" idx="12"/>
          </p:nvPr>
        </p:nvSpPr>
        <p:spPr/>
        <p:txBody>
          <a:bodyPr>
            <a:normAutofit fontScale="92500" lnSpcReduction="20000"/>
          </a:bodyPr>
          <a:lstStyle/>
          <a:p>
            <a:r>
              <a:rPr lang="en-US" dirty="0"/>
              <a:t>DDD understands the need to ensure that teams and the business are clear on how separate models and contexts work together in order to solve domain problems that span across subdomains.</a:t>
            </a:r>
          </a:p>
          <a:p>
            <a:r>
              <a:rPr lang="en-US" dirty="0"/>
              <a:t>Context maps help you to understand the bigger picture; they enable teams to understand what models exist, what they are responsible for, and where their applicability boundaries are.</a:t>
            </a:r>
          </a:p>
          <a:p>
            <a:r>
              <a:rPr lang="en-US" dirty="0"/>
              <a:t>These maps reveal how different models interact and what data they exchange to fulfill business processes.</a:t>
            </a:r>
          </a:p>
          <a:p>
            <a:r>
              <a:rPr lang="en-US" dirty="0"/>
              <a:t>The relationships between the connections and more importantly the grey area of process that sits between them is often not captured or well understood by the business.</a:t>
            </a:r>
            <a:endParaRPr lang="en-IN" dirty="0"/>
          </a:p>
        </p:txBody>
      </p:sp>
      <p:sp>
        <p:nvSpPr>
          <p:cNvPr id="3" name="Title 2">
            <a:extLst>
              <a:ext uri="{FF2B5EF4-FFF2-40B4-BE49-F238E27FC236}">
                <a16:creationId xmlns:a16="http://schemas.microsoft.com/office/drawing/2014/main" id="{3AA63D5F-FC80-4AEB-BF10-6DDEBD51311C}"/>
              </a:ext>
            </a:extLst>
          </p:cNvPr>
          <p:cNvSpPr>
            <a:spLocks noGrp="1"/>
          </p:cNvSpPr>
          <p:nvPr>
            <p:ph type="title"/>
          </p:nvPr>
        </p:nvSpPr>
        <p:spPr/>
        <p:txBody>
          <a:bodyPr/>
          <a:lstStyle/>
          <a:p>
            <a:r>
              <a:rPr lang="en-US" b="0" dirty="0"/>
              <a:t>Understanding the Relationships between Contexts</a:t>
            </a:r>
            <a:endParaRPr lang="en-IN" dirty="0"/>
          </a:p>
        </p:txBody>
      </p:sp>
    </p:spTree>
    <p:extLst>
      <p:ext uri="{BB962C8B-B14F-4D97-AF65-F5344CB8AC3E}">
        <p14:creationId xmlns:p14="http://schemas.microsoft.com/office/powerpoint/2010/main" val="3451517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58BD63-8DA9-401E-AE6C-E5CEBF0917B6}"/>
              </a:ext>
            </a:extLst>
          </p:cNvPr>
          <p:cNvSpPr>
            <a:spLocks noGrp="1"/>
          </p:cNvSpPr>
          <p:nvPr>
            <p:ph type="title"/>
          </p:nvPr>
        </p:nvSpPr>
        <p:spPr/>
        <p:txBody>
          <a:bodyPr/>
          <a:lstStyle/>
          <a:p>
            <a:r>
              <a:rPr lang="en-IN" dirty="0"/>
              <a:t>Stake Holders vs Domain Experts</a:t>
            </a:r>
          </a:p>
        </p:txBody>
      </p:sp>
      <p:pic>
        <p:nvPicPr>
          <p:cNvPr id="5" name="Picture 4">
            <a:extLst>
              <a:ext uri="{FF2B5EF4-FFF2-40B4-BE49-F238E27FC236}">
                <a16:creationId xmlns:a16="http://schemas.microsoft.com/office/drawing/2014/main" id="{E418DF6A-102F-4F52-8B0D-A54FA38EDF78}"/>
              </a:ext>
            </a:extLst>
          </p:cNvPr>
          <p:cNvPicPr>
            <a:picLocks noChangeAspect="1"/>
          </p:cNvPicPr>
          <p:nvPr/>
        </p:nvPicPr>
        <p:blipFill>
          <a:blip r:embed="rId2"/>
          <a:stretch>
            <a:fillRect/>
          </a:stretch>
        </p:blipFill>
        <p:spPr>
          <a:xfrm>
            <a:off x="580209" y="2057400"/>
            <a:ext cx="7983581" cy="3581400"/>
          </a:xfrm>
          <a:prstGeom prst="rect">
            <a:avLst/>
          </a:prstGeom>
        </p:spPr>
      </p:pic>
    </p:spTree>
    <p:extLst>
      <p:ext uri="{BB962C8B-B14F-4D97-AF65-F5344CB8AC3E}">
        <p14:creationId xmlns:p14="http://schemas.microsoft.com/office/powerpoint/2010/main" val="14623967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185FC5-F616-4178-8051-0F2D33238349}"/>
              </a:ext>
            </a:extLst>
          </p:cNvPr>
          <p:cNvSpPr>
            <a:spLocks noGrp="1"/>
          </p:cNvSpPr>
          <p:nvPr>
            <p:ph type="body" sz="quarter" idx="10"/>
          </p:nvPr>
        </p:nvSpPr>
        <p:spPr>
          <a:xfrm>
            <a:off x="533400" y="2209800"/>
            <a:ext cx="8228013" cy="1813326"/>
          </a:xfrm>
        </p:spPr>
        <p:txBody>
          <a:bodyPr/>
          <a:lstStyle/>
          <a:p>
            <a:r>
              <a:rPr lang="en-US" dirty="0"/>
              <a:t>THE PRACTICES AND PRINCIPLES OF DOMAIN‐DRIVEN DESIGN</a:t>
            </a:r>
            <a:endParaRPr lang="en-IN" dirty="0"/>
          </a:p>
        </p:txBody>
      </p:sp>
    </p:spTree>
    <p:extLst>
      <p:ext uri="{BB962C8B-B14F-4D97-AF65-F5344CB8AC3E}">
        <p14:creationId xmlns:p14="http://schemas.microsoft.com/office/powerpoint/2010/main" val="13946631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228666F-F9FE-4C54-BB74-79C4D416A457}"/>
              </a:ext>
            </a:extLst>
          </p:cNvPr>
          <p:cNvSpPr>
            <a:spLocks noGrp="1"/>
          </p:cNvSpPr>
          <p:nvPr>
            <p:ph sz="quarter" idx="12"/>
          </p:nvPr>
        </p:nvSpPr>
        <p:spPr/>
        <p:txBody>
          <a:bodyPr>
            <a:normAutofit fontScale="92500" lnSpcReduction="10000"/>
          </a:bodyPr>
          <a:lstStyle/>
          <a:p>
            <a:r>
              <a:rPr lang="en-US" dirty="0"/>
              <a:t>DDD stresses the need to focus the most effort on the core subdomain. </a:t>
            </a:r>
          </a:p>
          <a:p>
            <a:r>
              <a:rPr lang="en-US" dirty="0"/>
              <a:t>The core subdomain is the area of your product that will be the difference between it being a success and it being a failure. </a:t>
            </a:r>
          </a:p>
          <a:p>
            <a:r>
              <a:rPr lang="en-US" dirty="0"/>
              <a:t>It’s the product’s unique selling point, the reason it is being built rather than bought. </a:t>
            </a:r>
          </a:p>
          <a:p>
            <a:r>
              <a:rPr lang="en-US" dirty="0"/>
              <a:t>The core domain is the area of the product that will give you a competitive advantage and generate real value for your business. </a:t>
            </a:r>
          </a:p>
          <a:p>
            <a:r>
              <a:rPr lang="en-US" dirty="0"/>
              <a:t>It is vital that all of the team understand what the core domain is.</a:t>
            </a:r>
            <a:endParaRPr lang="en-IN" dirty="0"/>
          </a:p>
        </p:txBody>
      </p:sp>
      <p:sp>
        <p:nvSpPr>
          <p:cNvPr id="3" name="Title 2">
            <a:extLst>
              <a:ext uri="{FF2B5EF4-FFF2-40B4-BE49-F238E27FC236}">
                <a16:creationId xmlns:a16="http://schemas.microsoft.com/office/drawing/2014/main" id="{6FF60C18-E202-408E-9F86-98B0139243F8}"/>
              </a:ext>
            </a:extLst>
          </p:cNvPr>
          <p:cNvSpPr>
            <a:spLocks noGrp="1"/>
          </p:cNvSpPr>
          <p:nvPr>
            <p:ph type="title"/>
          </p:nvPr>
        </p:nvSpPr>
        <p:spPr/>
        <p:txBody>
          <a:bodyPr/>
          <a:lstStyle/>
          <a:p>
            <a:r>
              <a:rPr lang="en-US" b="0" dirty="0"/>
              <a:t>Focusing on the Core Domain</a:t>
            </a:r>
            <a:endParaRPr lang="en-IN" dirty="0"/>
          </a:p>
        </p:txBody>
      </p:sp>
    </p:spTree>
    <p:extLst>
      <p:ext uri="{BB962C8B-B14F-4D97-AF65-F5344CB8AC3E}">
        <p14:creationId xmlns:p14="http://schemas.microsoft.com/office/powerpoint/2010/main" val="37154082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ECB3F4-5CE8-40A9-8EE5-7CF5A51017AB}"/>
              </a:ext>
            </a:extLst>
          </p:cNvPr>
          <p:cNvSpPr>
            <a:spLocks noGrp="1"/>
          </p:cNvSpPr>
          <p:nvPr>
            <p:ph sz="quarter" idx="12"/>
          </p:nvPr>
        </p:nvSpPr>
        <p:spPr/>
        <p:txBody>
          <a:bodyPr>
            <a:normAutofit/>
          </a:bodyPr>
          <a:lstStyle/>
          <a:p>
            <a:r>
              <a:rPr lang="en-US" dirty="0"/>
              <a:t>DDD stresses the importance of collaboration between the development teams and business experts to produce useful models to solve problems. </a:t>
            </a:r>
          </a:p>
          <a:p>
            <a:r>
              <a:rPr lang="en-US" dirty="0"/>
              <a:t>Without this collaboration and commitment from the business experts, much of the knowledge sharing will not be able to take place, and development teams will not gain deeper insights into the problem domain. </a:t>
            </a:r>
          </a:p>
          <a:p>
            <a:r>
              <a:rPr lang="en-US" dirty="0"/>
              <a:t>It is also true that through collaboration and knowledge crunching, the business has the opportunity to learn much more about its domain.</a:t>
            </a:r>
            <a:endParaRPr lang="en-IN" dirty="0"/>
          </a:p>
        </p:txBody>
      </p:sp>
      <p:sp>
        <p:nvSpPr>
          <p:cNvPr id="3" name="Title 2">
            <a:extLst>
              <a:ext uri="{FF2B5EF4-FFF2-40B4-BE49-F238E27FC236}">
                <a16:creationId xmlns:a16="http://schemas.microsoft.com/office/drawing/2014/main" id="{30867A67-BF2F-44C2-8518-1AE64313EC1E}"/>
              </a:ext>
            </a:extLst>
          </p:cNvPr>
          <p:cNvSpPr>
            <a:spLocks noGrp="1"/>
          </p:cNvSpPr>
          <p:nvPr>
            <p:ph type="title"/>
          </p:nvPr>
        </p:nvSpPr>
        <p:spPr/>
        <p:txBody>
          <a:bodyPr/>
          <a:lstStyle/>
          <a:p>
            <a:r>
              <a:rPr lang="en-IN" dirty="0"/>
              <a:t>Learning through Collaboration</a:t>
            </a:r>
          </a:p>
        </p:txBody>
      </p:sp>
    </p:spTree>
    <p:extLst>
      <p:ext uri="{BB962C8B-B14F-4D97-AF65-F5344CB8AC3E}">
        <p14:creationId xmlns:p14="http://schemas.microsoft.com/office/powerpoint/2010/main" val="558694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D48F36-520A-404A-A66C-404A07CBB461}"/>
              </a:ext>
            </a:extLst>
          </p:cNvPr>
          <p:cNvPicPr>
            <a:picLocks noChangeAspect="1"/>
          </p:cNvPicPr>
          <p:nvPr/>
        </p:nvPicPr>
        <p:blipFill rotWithShape="1">
          <a:blip r:embed="rId2"/>
          <a:srcRect b="7890"/>
          <a:stretch/>
        </p:blipFill>
        <p:spPr>
          <a:xfrm>
            <a:off x="0" y="990600"/>
            <a:ext cx="9144000" cy="4737677"/>
          </a:xfrm>
          <a:prstGeom prst="rect">
            <a:avLst/>
          </a:prstGeom>
        </p:spPr>
      </p:pic>
    </p:spTree>
    <p:extLst>
      <p:ext uri="{BB962C8B-B14F-4D97-AF65-F5344CB8AC3E}">
        <p14:creationId xmlns:p14="http://schemas.microsoft.com/office/powerpoint/2010/main" val="2657191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06F97C-9D2B-4ACA-AB15-055A2343F42C}"/>
              </a:ext>
            </a:extLst>
          </p:cNvPr>
          <p:cNvSpPr>
            <a:spLocks noGrp="1"/>
          </p:cNvSpPr>
          <p:nvPr>
            <p:ph sz="quarter" idx="12"/>
          </p:nvPr>
        </p:nvSpPr>
        <p:spPr/>
        <p:txBody>
          <a:bodyPr>
            <a:normAutofit fontScale="77500" lnSpcReduction="20000"/>
          </a:bodyPr>
          <a:lstStyle/>
          <a:p>
            <a:r>
              <a:rPr lang="en-US" dirty="0"/>
              <a:t>DDD treats the analysis and code models as one. </a:t>
            </a:r>
          </a:p>
          <a:p>
            <a:r>
              <a:rPr lang="en-US" dirty="0"/>
              <a:t>This means that the technical code model is bound to the analysis model through the shared UL. </a:t>
            </a:r>
          </a:p>
          <a:p>
            <a:r>
              <a:rPr lang="en-US" dirty="0"/>
              <a:t>A breakthrough in the analysis model results in a change to the code model. </a:t>
            </a:r>
          </a:p>
          <a:p>
            <a:r>
              <a:rPr lang="en-US" dirty="0"/>
              <a:t>A refactoring in the code model that reveals deeper insight is again reflected in the analysis model and mental models of the business.</a:t>
            </a:r>
          </a:p>
          <a:p>
            <a:r>
              <a:rPr lang="en-US" dirty="0"/>
              <a:t>Breakthroughs only occur when teams are given time to explore a model and experiment with its design. </a:t>
            </a:r>
          </a:p>
          <a:p>
            <a:r>
              <a:rPr lang="en-US" dirty="0"/>
              <a:t>Spending time prototyping and experimenting can go a long way in helping you shape a better design. </a:t>
            </a:r>
          </a:p>
          <a:p>
            <a:r>
              <a:rPr lang="en-US" dirty="0"/>
              <a:t>It can also reveal what a poor design looks like. </a:t>
            </a:r>
          </a:p>
          <a:p>
            <a:r>
              <a:rPr lang="en-US" dirty="0"/>
              <a:t>Eric Evans suggests that for every good design there must be at least three bad ones, this will prevent teams stopping at the first useful model.</a:t>
            </a:r>
            <a:endParaRPr lang="en-IN" dirty="0"/>
          </a:p>
        </p:txBody>
      </p:sp>
      <p:sp>
        <p:nvSpPr>
          <p:cNvPr id="3" name="Title 2">
            <a:extLst>
              <a:ext uri="{FF2B5EF4-FFF2-40B4-BE49-F238E27FC236}">
                <a16:creationId xmlns:a16="http://schemas.microsoft.com/office/drawing/2014/main" id="{89ABD00D-171B-4FD4-AF93-FF18240E21D6}"/>
              </a:ext>
            </a:extLst>
          </p:cNvPr>
          <p:cNvSpPr>
            <a:spLocks noGrp="1"/>
          </p:cNvSpPr>
          <p:nvPr>
            <p:ph type="title"/>
          </p:nvPr>
        </p:nvSpPr>
        <p:spPr/>
        <p:txBody>
          <a:bodyPr/>
          <a:lstStyle/>
          <a:p>
            <a:r>
              <a:rPr lang="en-US" dirty="0"/>
              <a:t>Creating Models through Exploration and Experimentation</a:t>
            </a:r>
            <a:endParaRPr lang="en-IN" dirty="0"/>
          </a:p>
        </p:txBody>
      </p:sp>
    </p:spTree>
    <p:extLst>
      <p:ext uri="{BB962C8B-B14F-4D97-AF65-F5344CB8AC3E}">
        <p14:creationId xmlns:p14="http://schemas.microsoft.com/office/powerpoint/2010/main" val="8297106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DB125B-B75F-4828-84F7-1D68179F2E57}"/>
              </a:ext>
            </a:extLst>
          </p:cNvPr>
          <p:cNvSpPr>
            <a:spLocks noGrp="1"/>
          </p:cNvSpPr>
          <p:nvPr>
            <p:ph sz="quarter" idx="12"/>
          </p:nvPr>
        </p:nvSpPr>
        <p:spPr/>
        <p:txBody>
          <a:bodyPr>
            <a:normAutofit fontScale="92500" lnSpcReduction="20000"/>
          </a:bodyPr>
          <a:lstStyle/>
          <a:p>
            <a:r>
              <a:rPr lang="en-US" dirty="0"/>
              <a:t>The ability to effectively describe a model built to represent a problem domain is the foundation of DDD. </a:t>
            </a:r>
          </a:p>
          <a:p>
            <a:r>
              <a:rPr lang="en-US" dirty="0"/>
              <a:t>This is why, without a doubt, the single most important facet of DDD is the creation of the UL. </a:t>
            </a:r>
          </a:p>
          <a:p>
            <a:r>
              <a:rPr lang="en-US" dirty="0"/>
              <a:t>Without a shared language, collaboration between the business and development teams to solve problems would not be effective. </a:t>
            </a:r>
          </a:p>
          <a:p>
            <a:r>
              <a:rPr lang="en-US" dirty="0"/>
              <a:t>Analysis and mental models produced in knowledge‐crunching sessions between the teams need a shared language to bind them to a technical implementation.</a:t>
            </a:r>
          </a:p>
          <a:p>
            <a:r>
              <a:rPr lang="en-US" dirty="0"/>
              <a:t>Without an effective way to communicate ideas and solutions within a problem domain, design breakthroughs cannot occur.</a:t>
            </a:r>
            <a:endParaRPr lang="en-IN" dirty="0"/>
          </a:p>
        </p:txBody>
      </p:sp>
      <p:sp>
        <p:nvSpPr>
          <p:cNvPr id="3" name="Title 2">
            <a:extLst>
              <a:ext uri="{FF2B5EF4-FFF2-40B4-BE49-F238E27FC236}">
                <a16:creationId xmlns:a16="http://schemas.microsoft.com/office/drawing/2014/main" id="{07CD4883-BF0E-4767-A341-7800E082BA85}"/>
              </a:ext>
            </a:extLst>
          </p:cNvPr>
          <p:cNvSpPr>
            <a:spLocks noGrp="1"/>
          </p:cNvSpPr>
          <p:nvPr>
            <p:ph type="title"/>
          </p:nvPr>
        </p:nvSpPr>
        <p:spPr/>
        <p:txBody>
          <a:bodyPr/>
          <a:lstStyle/>
          <a:p>
            <a:r>
              <a:rPr lang="en-IN" b="0" dirty="0"/>
              <a:t>Communication</a:t>
            </a:r>
            <a:endParaRPr lang="en-IN" dirty="0"/>
          </a:p>
        </p:txBody>
      </p:sp>
    </p:spTree>
    <p:extLst>
      <p:ext uri="{BB962C8B-B14F-4D97-AF65-F5344CB8AC3E}">
        <p14:creationId xmlns:p14="http://schemas.microsoft.com/office/powerpoint/2010/main" val="27564541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D803CE-3F04-4C1C-9FA4-2BF4F21FDF9E}"/>
              </a:ext>
            </a:extLst>
          </p:cNvPr>
          <p:cNvSpPr>
            <a:spLocks noGrp="1"/>
          </p:cNvSpPr>
          <p:nvPr>
            <p:ph sz="quarter" idx="12"/>
          </p:nvPr>
        </p:nvSpPr>
        <p:spPr/>
        <p:txBody>
          <a:bodyPr>
            <a:normAutofit fontScale="77500" lnSpcReduction="20000"/>
          </a:bodyPr>
          <a:lstStyle/>
          <a:p>
            <a:r>
              <a:rPr lang="en-US" dirty="0"/>
              <a:t>Each model that is built is understood within the context of its subdomain and described using the UL. </a:t>
            </a:r>
          </a:p>
          <a:p>
            <a:r>
              <a:rPr lang="en-US" dirty="0"/>
              <a:t>However, in many large models, there can be ambiguity within the UL, with different parts of an organization having different understandings of a common term or concept. </a:t>
            </a:r>
          </a:p>
          <a:p>
            <a:r>
              <a:rPr lang="en-US" dirty="0"/>
              <a:t>DDD addresses this by ensuring that each model has its own UL that is valid only in a certain context. </a:t>
            </a:r>
          </a:p>
          <a:p>
            <a:r>
              <a:rPr lang="en-US" dirty="0"/>
              <a:t>Each context defines a linguistic boundary; ensuring models are understood in a specific context to avoid ambiguity in language.</a:t>
            </a:r>
          </a:p>
          <a:p>
            <a:r>
              <a:rPr lang="en-US" dirty="0"/>
              <a:t>Therefore a model with overlapping terms is divided into two models, each clearly defined within its own context. </a:t>
            </a:r>
          </a:p>
          <a:p>
            <a:r>
              <a:rPr lang="en-US" dirty="0"/>
              <a:t>On the implementation side, strategic patterns can enforce these linguistic boundaries to enable models to evolve in isolation. </a:t>
            </a:r>
          </a:p>
          <a:p>
            <a:r>
              <a:rPr lang="en-US" dirty="0"/>
              <a:t>These strategic patterns result in organized code that is able to support change and rewriting.</a:t>
            </a:r>
            <a:endParaRPr lang="en-IN" dirty="0"/>
          </a:p>
        </p:txBody>
      </p:sp>
      <p:sp>
        <p:nvSpPr>
          <p:cNvPr id="3" name="Title 2">
            <a:extLst>
              <a:ext uri="{FF2B5EF4-FFF2-40B4-BE49-F238E27FC236}">
                <a16:creationId xmlns:a16="http://schemas.microsoft.com/office/drawing/2014/main" id="{ACD58470-4E37-4819-A464-5613DBBA3AB9}"/>
              </a:ext>
            </a:extLst>
          </p:cNvPr>
          <p:cNvSpPr>
            <a:spLocks noGrp="1"/>
          </p:cNvSpPr>
          <p:nvPr>
            <p:ph type="title"/>
          </p:nvPr>
        </p:nvSpPr>
        <p:spPr/>
        <p:txBody>
          <a:bodyPr/>
          <a:lstStyle/>
          <a:p>
            <a:r>
              <a:rPr lang="en-US" b="0" dirty="0"/>
              <a:t>Understanding the Applicability of a Model</a:t>
            </a:r>
            <a:endParaRPr lang="en-IN" dirty="0"/>
          </a:p>
        </p:txBody>
      </p:sp>
    </p:spTree>
    <p:extLst>
      <p:ext uri="{BB962C8B-B14F-4D97-AF65-F5344CB8AC3E}">
        <p14:creationId xmlns:p14="http://schemas.microsoft.com/office/powerpoint/2010/main" val="37231919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FB158A-3DFD-4F98-B463-2281173E0946}"/>
              </a:ext>
            </a:extLst>
          </p:cNvPr>
          <p:cNvSpPr>
            <a:spLocks noGrp="1"/>
          </p:cNvSpPr>
          <p:nvPr>
            <p:ph sz="quarter" idx="12"/>
          </p:nvPr>
        </p:nvSpPr>
        <p:spPr/>
        <p:txBody>
          <a:bodyPr>
            <a:normAutofit fontScale="77500" lnSpcReduction="20000"/>
          </a:bodyPr>
          <a:lstStyle/>
          <a:p>
            <a:r>
              <a:rPr lang="en-US" dirty="0"/>
              <a:t>Any developer working on a complex system can write good code and maintain it for a short while. </a:t>
            </a:r>
          </a:p>
          <a:p>
            <a:r>
              <a:rPr lang="en-US" dirty="0"/>
              <a:t>However, without synergy between the source code and the problem domain, continued development will likely end up in a codebase that is hard to modify, resulting in a </a:t>
            </a:r>
            <a:r>
              <a:rPr lang="en-US" dirty="0" err="1"/>
              <a:t>BBoM</a:t>
            </a:r>
            <a:r>
              <a:rPr lang="en-US" dirty="0"/>
              <a:t>. </a:t>
            </a:r>
          </a:p>
          <a:p>
            <a:r>
              <a:rPr lang="en-US" dirty="0"/>
              <a:t>DDD helps with this issue by placing emphasis on the team to continually look at how useful the model is for the current problem.</a:t>
            </a:r>
          </a:p>
          <a:p>
            <a:r>
              <a:rPr lang="en-US" dirty="0"/>
              <a:t>It challenges the team to evolve and simplify complex models of domains as and when it gains domain insights. </a:t>
            </a:r>
          </a:p>
          <a:p>
            <a:r>
              <a:rPr lang="en-US" dirty="0"/>
              <a:t>DDD is still no silver bullet and requires dedication and constant knowledge crunching to produce software that is maintainable for years and not just months. </a:t>
            </a:r>
          </a:p>
          <a:p>
            <a:r>
              <a:rPr lang="en-US" dirty="0"/>
              <a:t>New business cases may break a previously useful model, or may necessitate changes to make new or existing concepts more explicit.</a:t>
            </a:r>
            <a:endParaRPr lang="en-IN" dirty="0"/>
          </a:p>
        </p:txBody>
      </p:sp>
      <p:sp>
        <p:nvSpPr>
          <p:cNvPr id="3" name="Title 2">
            <a:extLst>
              <a:ext uri="{FF2B5EF4-FFF2-40B4-BE49-F238E27FC236}">
                <a16:creationId xmlns:a16="http://schemas.microsoft.com/office/drawing/2014/main" id="{C881AE99-FBFA-45BC-BD8A-B1E4863FEC1E}"/>
              </a:ext>
            </a:extLst>
          </p:cNvPr>
          <p:cNvSpPr>
            <a:spLocks noGrp="1"/>
          </p:cNvSpPr>
          <p:nvPr>
            <p:ph type="title"/>
          </p:nvPr>
        </p:nvSpPr>
        <p:spPr/>
        <p:txBody>
          <a:bodyPr/>
          <a:lstStyle/>
          <a:p>
            <a:r>
              <a:rPr lang="en-IN" b="0" dirty="0"/>
              <a:t>Constantly Evolving the Model</a:t>
            </a:r>
            <a:endParaRPr lang="en-IN" dirty="0"/>
          </a:p>
        </p:txBody>
      </p:sp>
    </p:spTree>
    <p:extLst>
      <p:ext uri="{BB962C8B-B14F-4D97-AF65-F5344CB8AC3E}">
        <p14:creationId xmlns:p14="http://schemas.microsoft.com/office/powerpoint/2010/main" val="29185163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35D5ED-DCFD-4A86-BFF7-457216ED174A}"/>
              </a:ext>
            </a:extLst>
          </p:cNvPr>
          <p:cNvSpPr>
            <a:spLocks noGrp="1"/>
          </p:cNvSpPr>
          <p:nvPr>
            <p:ph sz="quarter" idx="12"/>
          </p:nvPr>
        </p:nvSpPr>
        <p:spPr/>
        <p:txBody>
          <a:bodyPr/>
          <a:lstStyle/>
          <a:p>
            <a:r>
              <a:rPr lang="en-US" dirty="0"/>
              <a:t>Tactical Patterns Are Key to DDD</a:t>
            </a:r>
          </a:p>
          <a:p>
            <a:r>
              <a:rPr lang="en-IN" dirty="0"/>
              <a:t>DDD Is a Framework</a:t>
            </a:r>
          </a:p>
          <a:p>
            <a:r>
              <a:rPr lang="en-IN" dirty="0"/>
              <a:t>DDD Is a Silver Bullet</a:t>
            </a:r>
          </a:p>
          <a:p>
            <a:endParaRPr lang="en-IN" dirty="0"/>
          </a:p>
        </p:txBody>
      </p:sp>
      <p:sp>
        <p:nvSpPr>
          <p:cNvPr id="3" name="Title 2">
            <a:extLst>
              <a:ext uri="{FF2B5EF4-FFF2-40B4-BE49-F238E27FC236}">
                <a16:creationId xmlns:a16="http://schemas.microsoft.com/office/drawing/2014/main" id="{7D6DDEDA-8807-488C-86CF-8ACCDFAE9D4D}"/>
              </a:ext>
            </a:extLst>
          </p:cNvPr>
          <p:cNvSpPr>
            <a:spLocks noGrp="1"/>
          </p:cNvSpPr>
          <p:nvPr>
            <p:ph type="title"/>
          </p:nvPr>
        </p:nvSpPr>
        <p:spPr/>
        <p:txBody>
          <a:bodyPr/>
          <a:lstStyle/>
          <a:p>
            <a:r>
              <a:rPr lang="en-US" b="0" dirty="0"/>
              <a:t>POPULAR MISCONCEPTIONS OF DOMAIN‐DRIVEN DESIGN</a:t>
            </a:r>
            <a:endParaRPr lang="en-IN" dirty="0"/>
          </a:p>
        </p:txBody>
      </p:sp>
    </p:spTree>
    <p:extLst>
      <p:ext uri="{BB962C8B-B14F-4D97-AF65-F5344CB8AC3E}">
        <p14:creationId xmlns:p14="http://schemas.microsoft.com/office/powerpoint/2010/main" val="42264979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275E30-1C99-49C8-9E03-74F7DA639AC5}"/>
              </a:ext>
            </a:extLst>
          </p:cNvPr>
          <p:cNvSpPr>
            <a:spLocks noGrp="1"/>
          </p:cNvSpPr>
          <p:nvPr>
            <p:ph sz="quarter" idx="12"/>
          </p:nvPr>
        </p:nvSpPr>
        <p:spPr/>
        <p:txBody>
          <a:bodyPr>
            <a:normAutofit fontScale="92500" lnSpcReduction="10000"/>
          </a:bodyPr>
          <a:lstStyle/>
          <a:p>
            <a:r>
              <a:rPr lang="en-US" dirty="0"/>
              <a:t>Domain‐Driven Design (DDD) is a development philosophy that is designed to manage the creation and maintenance of software written for complex problem domains.</a:t>
            </a:r>
          </a:p>
          <a:p>
            <a:r>
              <a:rPr lang="en-US" dirty="0"/>
              <a:t>DDD is a collection of patterns, principles, and practices, which can be applied to software </a:t>
            </a:r>
            <a:r>
              <a:rPr lang="en-IN" dirty="0"/>
              <a:t>design to manage complexity.</a:t>
            </a:r>
          </a:p>
          <a:p>
            <a:r>
              <a:rPr lang="en-US" dirty="0"/>
              <a:t>DDD has two types of patterns. </a:t>
            </a:r>
          </a:p>
          <a:p>
            <a:r>
              <a:rPr lang="en-US" dirty="0"/>
              <a:t>Strategic patterns shape the solution, while tactical patterns are used to implement a rich domain model.</a:t>
            </a:r>
          </a:p>
          <a:p>
            <a:r>
              <a:rPr lang="en-US" dirty="0"/>
              <a:t>Strategic patterns can be useful for any application but tactical patterns are only useful if your model is sufficiently rich in domain logic.</a:t>
            </a:r>
            <a:endParaRPr lang="en-IN" dirty="0"/>
          </a:p>
        </p:txBody>
      </p:sp>
      <p:sp>
        <p:nvSpPr>
          <p:cNvPr id="3" name="Title 2">
            <a:extLst>
              <a:ext uri="{FF2B5EF4-FFF2-40B4-BE49-F238E27FC236}">
                <a16:creationId xmlns:a16="http://schemas.microsoft.com/office/drawing/2014/main" id="{81A737FC-5657-47E9-ACC7-433DA5F30CE1}"/>
              </a:ext>
            </a:extLst>
          </p:cNvPr>
          <p:cNvSpPr>
            <a:spLocks noGrp="1"/>
          </p:cNvSpPr>
          <p:nvPr>
            <p:ph type="title"/>
          </p:nvPr>
        </p:nvSpPr>
        <p:spPr/>
        <p:txBody>
          <a:bodyPr/>
          <a:lstStyle/>
          <a:p>
            <a:r>
              <a:rPr lang="en-IN" b="0" dirty="0"/>
              <a:t>THE SALIENT POINTS</a:t>
            </a:r>
            <a:endParaRPr lang="en-IN" dirty="0"/>
          </a:p>
        </p:txBody>
      </p:sp>
    </p:spTree>
    <p:extLst>
      <p:ext uri="{BB962C8B-B14F-4D97-AF65-F5344CB8AC3E}">
        <p14:creationId xmlns:p14="http://schemas.microsoft.com/office/powerpoint/2010/main" val="14192179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275E30-1C99-49C8-9E03-74F7DA639AC5}"/>
              </a:ext>
            </a:extLst>
          </p:cNvPr>
          <p:cNvSpPr>
            <a:spLocks noGrp="1"/>
          </p:cNvSpPr>
          <p:nvPr>
            <p:ph sz="quarter" idx="12"/>
          </p:nvPr>
        </p:nvSpPr>
        <p:spPr/>
        <p:txBody>
          <a:bodyPr>
            <a:normAutofit fontScale="92500"/>
          </a:bodyPr>
          <a:lstStyle/>
          <a:p>
            <a:r>
              <a:rPr lang="en-US" dirty="0"/>
              <a:t>Distillation of large problem domains into subdomains can reveal the core domain—the area of most value.</a:t>
            </a:r>
          </a:p>
          <a:p>
            <a:r>
              <a:rPr lang="en-US" dirty="0"/>
              <a:t>Not all parts of a system will be well designed; teams must invest more time in the core subdomain(s) of a product.</a:t>
            </a:r>
          </a:p>
          <a:p>
            <a:r>
              <a:rPr lang="en-US" dirty="0"/>
              <a:t>An abstract model is created for each subdomain to manage domain problems.</a:t>
            </a:r>
          </a:p>
          <a:p>
            <a:r>
              <a:rPr lang="en-US" dirty="0"/>
              <a:t>A ubiquitous language is used to bind the analysis model to the code model in order for the development team and domain experts to collaborate on the design of a model. </a:t>
            </a:r>
          </a:p>
          <a:p>
            <a:r>
              <a:rPr lang="en-US" dirty="0"/>
              <a:t>Learning and creating a language to communicate about the problem domain is the process of DDD. </a:t>
            </a:r>
          </a:p>
          <a:p>
            <a:endParaRPr lang="en-IN" dirty="0"/>
          </a:p>
        </p:txBody>
      </p:sp>
      <p:sp>
        <p:nvSpPr>
          <p:cNvPr id="3" name="Title 2">
            <a:extLst>
              <a:ext uri="{FF2B5EF4-FFF2-40B4-BE49-F238E27FC236}">
                <a16:creationId xmlns:a16="http://schemas.microsoft.com/office/drawing/2014/main" id="{81A737FC-5657-47E9-ACC7-433DA5F30CE1}"/>
              </a:ext>
            </a:extLst>
          </p:cNvPr>
          <p:cNvSpPr>
            <a:spLocks noGrp="1"/>
          </p:cNvSpPr>
          <p:nvPr>
            <p:ph type="title"/>
          </p:nvPr>
        </p:nvSpPr>
        <p:spPr/>
        <p:txBody>
          <a:bodyPr/>
          <a:lstStyle/>
          <a:p>
            <a:r>
              <a:rPr lang="en-IN" b="0" dirty="0"/>
              <a:t>THE SALIENT POINTS</a:t>
            </a:r>
            <a:endParaRPr lang="en-IN" dirty="0"/>
          </a:p>
        </p:txBody>
      </p:sp>
    </p:spTree>
    <p:extLst>
      <p:ext uri="{BB962C8B-B14F-4D97-AF65-F5344CB8AC3E}">
        <p14:creationId xmlns:p14="http://schemas.microsoft.com/office/powerpoint/2010/main" val="50792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275E30-1C99-49C8-9E03-74F7DA639AC5}"/>
              </a:ext>
            </a:extLst>
          </p:cNvPr>
          <p:cNvSpPr>
            <a:spLocks noGrp="1"/>
          </p:cNvSpPr>
          <p:nvPr>
            <p:ph sz="quarter" idx="12"/>
          </p:nvPr>
        </p:nvSpPr>
        <p:spPr/>
        <p:txBody>
          <a:bodyPr>
            <a:normAutofit fontScale="92500" lnSpcReduction="20000"/>
          </a:bodyPr>
          <a:lstStyle/>
          <a:p>
            <a:r>
              <a:rPr lang="en-US" dirty="0"/>
              <a:t>Code is the artifact.</a:t>
            </a:r>
          </a:p>
          <a:p>
            <a:r>
              <a:rPr lang="en-US" dirty="0"/>
              <a:t>In order to retain the integrity of a model, it is defined within a bounded context.</a:t>
            </a:r>
          </a:p>
          <a:p>
            <a:r>
              <a:rPr lang="en-US" dirty="0"/>
              <a:t>The model is isolated from infrastructure concerns of the application to separate technical complexities from business complexities.</a:t>
            </a:r>
          </a:p>
          <a:p>
            <a:r>
              <a:rPr lang="en-US" dirty="0"/>
              <a:t>Where there is ambiguity in terminology for a model or multiple teams at work the model can be split and defined in smaller bounded contexts.</a:t>
            </a:r>
          </a:p>
          <a:p>
            <a:r>
              <a:rPr lang="en-US" dirty="0"/>
              <a:t>DDD does not dictate any specific architectural style for development, it only ensures that the model is kept isolated from technical complexities so that it can focus on domain logic </a:t>
            </a:r>
            <a:r>
              <a:rPr lang="en-IN" dirty="0"/>
              <a:t>concerns.</a:t>
            </a:r>
          </a:p>
        </p:txBody>
      </p:sp>
      <p:sp>
        <p:nvSpPr>
          <p:cNvPr id="3" name="Title 2">
            <a:extLst>
              <a:ext uri="{FF2B5EF4-FFF2-40B4-BE49-F238E27FC236}">
                <a16:creationId xmlns:a16="http://schemas.microsoft.com/office/drawing/2014/main" id="{81A737FC-5657-47E9-ACC7-433DA5F30CE1}"/>
              </a:ext>
            </a:extLst>
          </p:cNvPr>
          <p:cNvSpPr>
            <a:spLocks noGrp="1"/>
          </p:cNvSpPr>
          <p:nvPr>
            <p:ph type="title"/>
          </p:nvPr>
        </p:nvSpPr>
        <p:spPr/>
        <p:txBody>
          <a:bodyPr/>
          <a:lstStyle/>
          <a:p>
            <a:r>
              <a:rPr lang="en-IN" b="0" dirty="0"/>
              <a:t>THE SALIENT POINTS</a:t>
            </a:r>
            <a:endParaRPr lang="en-IN" dirty="0"/>
          </a:p>
        </p:txBody>
      </p:sp>
    </p:spTree>
    <p:extLst>
      <p:ext uri="{BB962C8B-B14F-4D97-AF65-F5344CB8AC3E}">
        <p14:creationId xmlns:p14="http://schemas.microsoft.com/office/powerpoint/2010/main" val="33152442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275E30-1C99-49C8-9E03-74F7DA639AC5}"/>
              </a:ext>
            </a:extLst>
          </p:cNvPr>
          <p:cNvSpPr>
            <a:spLocks noGrp="1"/>
          </p:cNvSpPr>
          <p:nvPr>
            <p:ph sz="quarter" idx="12"/>
          </p:nvPr>
        </p:nvSpPr>
        <p:spPr/>
        <p:txBody>
          <a:bodyPr>
            <a:normAutofit/>
          </a:bodyPr>
          <a:lstStyle/>
          <a:p>
            <a:r>
              <a:rPr lang="en-US" dirty="0"/>
              <a:t>DDD values a focus on the core domain, collaboration, and exploration with domain experts, experimentation to produce a more useful model, and an understanding of the various contexts in play in a complex problem domain.</a:t>
            </a:r>
          </a:p>
          <a:p>
            <a:r>
              <a:rPr lang="en-US" dirty="0"/>
              <a:t>DDD is not a patterns language, it is a collaboration philosophy focused on delivery, with communication playing a central role.</a:t>
            </a:r>
          </a:p>
          <a:p>
            <a:r>
              <a:rPr lang="en-US" dirty="0"/>
              <a:t>DDD is a language‐ and domain‐centric approach to software development.</a:t>
            </a:r>
            <a:endParaRPr lang="en-IN" dirty="0"/>
          </a:p>
        </p:txBody>
      </p:sp>
      <p:sp>
        <p:nvSpPr>
          <p:cNvPr id="3" name="Title 2">
            <a:extLst>
              <a:ext uri="{FF2B5EF4-FFF2-40B4-BE49-F238E27FC236}">
                <a16:creationId xmlns:a16="http://schemas.microsoft.com/office/drawing/2014/main" id="{81A737FC-5657-47E9-ACC7-433DA5F30CE1}"/>
              </a:ext>
            </a:extLst>
          </p:cNvPr>
          <p:cNvSpPr>
            <a:spLocks noGrp="1"/>
          </p:cNvSpPr>
          <p:nvPr>
            <p:ph type="title"/>
          </p:nvPr>
        </p:nvSpPr>
        <p:spPr/>
        <p:txBody>
          <a:bodyPr/>
          <a:lstStyle/>
          <a:p>
            <a:r>
              <a:rPr lang="en-IN" b="0" dirty="0"/>
              <a:t>THE SALIENT POINTS</a:t>
            </a:r>
            <a:endParaRPr lang="en-IN" dirty="0"/>
          </a:p>
        </p:txBody>
      </p:sp>
    </p:spTree>
    <p:extLst>
      <p:ext uri="{BB962C8B-B14F-4D97-AF65-F5344CB8AC3E}">
        <p14:creationId xmlns:p14="http://schemas.microsoft.com/office/powerpoint/2010/main" val="12998812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7C61AD-BA0E-4D94-B5F0-50DBB4345D1E}"/>
              </a:ext>
            </a:extLst>
          </p:cNvPr>
          <p:cNvPicPr>
            <a:picLocks noChangeAspect="1"/>
          </p:cNvPicPr>
          <p:nvPr/>
        </p:nvPicPr>
        <p:blipFill>
          <a:blip r:embed="rId2"/>
          <a:stretch>
            <a:fillRect/>
          </a:stretch>
        </p:blipFill>
        <p:spPr>
          <a:xfrm>
            <a:off x="304800" y="2057400"/>
            <a:ext cx="8216807" cy="3505200"/>
          </a:xfrm>
          <a:prstGeom prst="rect">
            <a:avLst/>
          </a:prstGeom>
        </p:spPr>
      </p:pic>
    </p:spTree>
    <p:extLst>
      <p:ext uri="{BB962C8B-B14F-4D97-AF65-F5344CB8AC3E}">
        <p14:creationId xmlns:p14="http://schemas.microsoft.com/office/powerpoint/2010/main" val="849061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E3FF3-AA09-4C07-8F58-03FAB0929F0A}"/>
              </a:ext>
            </a:extLst>
          </p:cNvPr>
          <p:cNvPicPr>
            <a:picLocks noChangeAspect="1"/>
          </p:cNvPicPr>
          <p:nvPr/>
        </p:nvPicPr>
        <p:blipFill>
          <a:blip r:embed="rId2"/>
          <a:stretch>
            <a:fillRect/>
          </a:stretch>
        </p:blipFill>
        <p:spPr>
          <a:xfrm>
            <a:off x="0" y="1143000"/>
            <a:ext cx="9144000" cy="5143500"/>
          </a:xfrm>
          <a:prstGeom prst="rect">
            <a:avLst/>
          </a:prstGeom>
        </p:spPr>
      </p:pic>
    </p:spTree>
    <p:extLst>
      <p:ext uri="{BB962C8B-B14F-4D97-AF65-F5344CB8AC3E}">
        <p14:creationId xmlns:p14="http://schemas.microsoft.com/office/powerpoint/2010/main" val="30752215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C397-85D2-451A-A847-0F6ADD187CB3}"/>
              </a:ext>
            </a:extLst>
          </p:cNvPr>
          <p:cNvSpPr>
            <a:spLocks noGrp="1"/>
          </p:cNvSpPr>
          <p:nvPr>
            <p:ph type="title"/>
          </p:nvPr>
        </p:nvSpPr>
        <p:spPr/>
        <p:txBody>
          <a:bodyPr/>
          <a:lstStyle/>
          <a:p>
            <a:r>
              <a:rPr lang="en-US" b="0" dirty="0"/>
              <a:t>HOW TO FOCUS ON THE CORE PROBLEM</a:t>
            </a:r>
            <a:endParaRPr lang="en-IN" dirty="0"/>
          </a:p>
        </p:txBody>
      </p:sp>
      <p:pic>
        <p:nvPicPr>
          <p:cNvPr id="3" name="Picture 2">
            <a:extLst>
              <a:ext uri="{FF2B5EF4-FFF2-40B4-BE49-F238E27FC236}">
                <a16:creationId xmlns:a16="http://schemas.microsoft.com/office/drawing/2014/main" id="{8CDBA742-97DA-4A9F-84B4-74C6E2AE48D2}"/>
              </a:ext>
            </a:extLst>
          </p:cNvPr>
          <p:cNvPicPr>
            <a:picLocks noChangeAspect="1"/>
          </p:cNvPicPr>
          <p:nvPr/>
        </p:nvPicPr>
        <p:blipFill>
          <a:blip r:embed="rId2"/>
          <a:stretch>
            <a:fillRect/>
          </a:stretch>
        </p:blipFill>
        <p:spPr>
          <a:xfrm>
            <a:off x="1219200" y="2035292"/>
            <a:ext cx="6341545" cy="3598890"/>
          </a:xfrm>
          <a:prstGeom prst="rect">
            <a:avLst/>
          </a:prstGeom>
        </p:spPr>
      </p:pic>
    </p:spTree>
    <p:extLst>
      <p:ext uri="{BB962C8B-B14F-4D97-AF65-F5344CB8AC3E}">
        <p14:creationId xmlns:p14="http://schemas.microsoft.com/office/powerpoint/2010/main" val="24055697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26247-4320-4E10-927D-E0D6E3709445}"/>
              </a:ext>
            </a:extLst>
          </p:cNvPr>
          <p:cNvSpPr>
            <a:spLocks noGrp="1"/>
          </p:cNvSpPr>
          <p:nvPr>
            <p:ph type="title"/>
          </p:nvPr>
        </p:nvSpPr>
        <p:spPr/>
        <p:txBody>
          <a:bodyPr/>
          <a:lstStyle/>
          <a:p>
            <a:r>
              <a:rPr lang="en-IN" b="0" dirty="0"/>
              <a:t>Distilling a Problem Domain</a:t>
            </a:r>
            <a:endParaRPr lang="en-IN" dirty="0"/>
          </a:p>
        </p:txBody>
      </p:sp>
      <p:pic>
        <p:nvPicPr>
          <p:cNvPr id="4" name="Picture 3">
            <a:extLst>
              <a:ext uri="{FF2B5EF4-FFF2-40B4-BE49-F238E27FC236}">
                <a16:creationId xmlns:a16="http://schemas.microsoft.com/office/drawing/2014/main" id="{5F3B9E3A-1C37-4265-B5C5-5CD23794AFCA}"/>
              </a:ext>
            </a:extLst>
          </p:cNvPr>
          <p:cNvPicPr>
            <a:picLocks noChangeAspect="1"/>
          </p:cNvPicPr>
          <p:nvPr/>
        </p:nvPicPr>
        <p:blipFill>
          <a:blip r:embed="rId2"/>
          <a:stretch>
            <a:fillRect/>
          </a:stretch>
        </p:blipFill>
        <p:spPr>
          <a:xfrm>
            <a:off x="1295400" y="1981200"/>
            <a:ext cx="5943600" cy="4363807"/>
          </a:xfrm>
          <a:prstGeom prst="rect">
            <a:avLst/>
          </a:prstGeom>
        </p:spPr>
      </p:pic>
    </p:spTree>
    <p:extLst>
      <p:ext uri="{BB962C8B-B14F-4D97-AF65-F5344CB8AC3E}">
        <p14:creationId xmlns:p14="http://schemas.microsoft.com/office/powerpoint/2010/main" val="33506341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6CF3-EE9D-491D-B050-0A67D5288074}"/>
              </a:ext>
            </a:extLst>
          </p:cNvPr>
          <p:cNvSpPr>
            <a:spLocks noGrp="1"/>
          </p:cNvSpPr>
          <p:nvPr>
            <p:ph type="title"/>
          </p:nvPr>
        </p:nvSpPr>
        <p:spPr/>
        <p:txBody>
          <a:bodyPr/>
          <a:lstStyle/>
          <a:p>
            <a:r>
              <a:rPr lang="en-US" b="0" dirty="0"/>
              <a:t>The domain of an online auction site distilled</a:t>
            </a:r>
            <a:br>
              <a:rPr lang="en-US" b="0" dirty="0"/>
            </a:br>
            <a:r>
              <a:rPr lang="en-IN" b="0" dirty="0"/>
              <a:t>into subdomains</a:t>
            </a:r>
            <a:endParaRPr lang="en-IN" dirty="0"/>
          </a:p>
        </p:txBody>
      </p:sp>
      <p:pic>
        <p:nvPicPr>
          <p:cNvPr id="3" name="Picture 2">
            <a:extLst>
              <a:ext uri="{FF2B5EF4-FFF2-40B4-BE49-F238E27FC236}">
                <a16:creationId xmlns:a16="http://schemas.microsoft.com/office/drawing/2014/main" id="{2A890943-BBEE-4540-89B3-F248B1FCD43C}"/>
              </a:ext>
            </a:extLst>
          </p:cNvPr>
          <p:cNvPicPr>
            <a:picLocks noChangeAspect="1"/>
          </p:cNvPicPr>
          <p:nvPr/>
        </p:nvPicPr>
        <p:blipFill>
          <a:blip r:embed="rId2"/>
          <a:stretch>
            <a:fillRect/>
          </a:stretch>
        </p:blipFill>
        <p:spPr>
          <a:xfrm>
            <a:off x="1219200" y="1600200"/>
            <a:ext cx="6858000" cy="4743236"/>
          </a:xfrm>
          <a:prstGeom prst="rect">
            <a:avLst/>
          </a:prstGeom>
        </p:spPr>
      </p:pic>
    </p:spTree>
    <p:extLst>
      <p:ext uri="{BB962C8B-B14F-4D97-AF65-F5344CB8AC3E}">
        <p14:creationId xmlns:p14="http://schemas.microsoft.com/office/powerpoint/2010/main" val="177207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F712E-3CFB-4EBA-B037-18A7E4DE6026}"/>
              </a:ext>
            </a:extLst>
          </p:cNvPr>
          <p:cNvSpPr>
            <a:spLocks noGrp="1"/>
          </p:cNvSpPr>
          <p:nvPr>
            <p:ph type="title"/>
          </p:nvPr>
        </p:nvSpPr>
        <p:spPr/>
        <p:txBody>
          <a:bodyPr/>
          <a:lstStyle/>
          <a:p>
            <a:r>
              <a:rPr lang="en-US" b="0" dirty="0"/>
              <a:t>The distilled domain of an online auction site</a:t>
            </a:r>
            <a:br>
              <a:rPr lang="en-US" b="0" dirty="0"/>
            </a:br>
            <a:r>
              <a:rPr lang="en-US" b="0" dirty="0"/>
              <a:t>partitioned into core, generic, and supporting domains</a:t>
            </a:r>
            <a:endParaRPr lang="en-IN" dirty="0"/>
          </a:p>
        </p:txBody>
      </p:sp>
      <p:pic>
        <p:nvPicPr>
          <p:cNvPr id="3" name="Picture 2">
            <a:extLst>
              <a:ext uri="{FF2B5EF4-FFF2-40B4-BE49-F238E27FC236}">
                <a16:creationId xmlns:a16="http://schemas.microsoft.com/office/drawing/2014/main" id="{7D946113-877E-478E-8F42-A05419AF1FF5}"/>
              </a:ext>
            </a:extLst>
          </p:cNvPr>
          <p:cNvPicPr>
            <a:picLocks noChangeAspect="1"/>
          </p:cNvPicPr>
          <p:nvPr/>
        </p:nvPicPr>
        <p:blipFill>
          <a:blip r:embed="rId2"/>
          <a:stretch>
            <a:fillRect/>
          </a:stretch>
        </p:blipFill>
        <p:spPr>
          <a:xfrm>
            <a:off x="990600" y="1447800"/>
            <a:ext cx="6400800" cy="4751470"/>
          </a:xfrm>
          <a:prstGeom prst="rect">
            <a:avLst/>
          </a:prstGeom>
        </p:spPr>
      </p:pic>
    </p:spTree>
    <p:extLst>
      <p:ext uri="{BB962C8B-B14F-4D97-AF65-F5344CB8AC3E}">
        <p14:creationId xmlns:p14="http://schemas.microsoft.com/office/powerpoint/2010/main" val="35430325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A227-5C12-4A7C-91BA-EB62059F2F7F}"/>
              </a:ext>
            </a:extLst>
          </p:cNvPr>
          <p:cNvSpPr>
            <a:spLocks noGrp="1"/>
          </p:cNvSpPr>
          <p:nvPr>
            <p:ph type="title"/>
          </p:nvPr>
        </p:nvSpPr>
        <p:spPr/>
        <p:txBody>
          <a:bodyPr/>
          <a:lstStyle/>
          <a:p>
            <a:r>
              <a:rPr lang="en-US" dirty="0"/>
              <a:t>How a solution maps to the subdomains of the auction system.</a:t>
            </a:r>
            <a:endParaRPr lang="en-IN" dirty="0"/>
          </a:p>
        </p:txBody>
      </p:sp>
      <p:pic>
        <p:nvPicPr>
          <p:cNvPr id="3" name="Picture 2">
            <a:extLst>
              <a:ext uri="{FF2B5EF4-FFF2-40B4-BE49-F238E27FC236}">
                <a16:creationId xmlns:a16="http://schemas.microsoft.com/office/drawing/2014/main" id="{8D8895C7-6B08-4D6D-A0F8-0FD7FFDAEA9F}"/>
              </a:ext>
            </a:extLst>
          </p:cNvPr>
          <p:cNvPicPr>
            <a:picLocks noChangeAspect="1"/>
          </p:cNvPicPr>
          <p:nvPr/>
        </p:nvPicPr>
        <p:blipFill>
          <a:blip r:embed="rId2"/>
          <a:stretch>
            <a:fillRect/>
          </a:stretch>
        </p:blipFill>
        <p:spPr>
          <a:xfrm>
            <a:off x="609600" y="1676400"/>
            <a:ext cx="7714119" cy="4419600"/>
          </a:xfrm>
          <a:prstGeom prst="rect">
            <a:avLst/>
          </a:prstGeom>
        </p:spPr>
      </p:pic>
    </p:spTree>
    <p:extLst>
      <p:ext uri="{BB962C8B-B14F-4D97-AF65-F5344CB8AC3E}">
        <p14:creationId xmlns:p14="http://schemas.microsoft.com/office/powerpoint/2010/main" val="19716825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3C50-A528-4EEE-AC50-8ADD12A84825}"/>
              </a:ext>
            </a:extLst>
          </p:cNvPr>
          <p:cNvSpPr>
            <a:spLocks noGrp="1"/>
          </p:cNvSpPr>
          <p:nvPr>
            <p:ph type="title"/>
          </p:nvPr>
        </p:nvSpPr>
        <p:spPr/>
        <p:txBody>
          <a:bodyPr/>
          <a:lstStyle/>
          <a:p>
            <a:r>
              <a:rPr lang="en-US" b="0" dirty="0"/>
              <a:t>The role of a domain model</a:t>
            </a:r>
            <a:endParaRPr lang="en-IN" dirty="0"/>
          </a:p>
        </p:txBody>
      </p:sp>
      <p:pic>
        <p:nvPicPr>
          <p:cNvPr id="3" name="Picture 2">
            <a:extLst>
              <a:ext uri="{FF2B5EF4-FFF2-40B4-BE49-F238E27FC236}">
                <a16:creationId xmlns:a16="http://schemas.microsoft.com/office/drawing/2014/main" id="{8E1D0DA8-2FDC-40D1-B9E5-97A1AEFDC5F3}"/>
              </a:ext>
            </a:extLst>
          </p:cNvPr>
          <p:cNvPicPr>
            <a:picLocks noChangeAspect="1"/>
          </p:cNvPicPr>
          <p:nvPr/>
        </p:nvPicPr>
        <p:blipFill>
          <a:blip r:embed="rId2"/>
          <a:stretch>
            <a:fillRect/>
          </a:stretch>
        </p:blipFill>
        <p:spPr>
          <a:xfrm>
            <a:off x="497688" y="1676400"/>
            <a:ext cx="8168608" cy="4572000"/>
          </a:xfrm>
          <a:prstGeom prst="rect">
            <a:avLst/>
          </a:prstGeom>
        </p:spPr>
      </p:pic>
    </p:spTree>
    <p:extLst>
      <p:ext uri="{BB962C8B-B14F-4D97-AF65-F5344CB8AC3E}">
        <p14:creationId xmlns:p14="http://schemas.microsoft.com/office/powerpoint/2010/main" val="30791293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0212D0F-AD35-455B-AE63-D7268D75AAEB}"/>
              </a:ext>
            </a:extLst>
          </p:cNvPr>
          <p:cNvSpPr>
            <a:spLocks noGrp="1"/>
          </p:cNvSpPr>
          <p:nvPr>
            <p:ph sz="quarter" idx="12"/>
          </p:nvPr>
        </p:nvSpPr>
        <p:spPr/>
        <p:txBody>
          <a:bodyPr/>
          <a:lstStyle/>
          <a:p>
            <a:r>
              <a:rPr lang="en-US" dirty="0"/>
              <a:t>A model driven design is a code or software built around a set of domain concepts extracted from the domain experts.</a:t>
            </a:r>
          </a:p>
          <a:p>
            <a:r>
              <a:rPr lang="en-US" dirty="0"/>
              <a:t>Hence right from the start the implementation and domain are dependent on each other thus creating a feedback loop which unlike the waterfall model will be very useful .</a:t>
            </a:r>
          </a:p>
          <a:p>
            <a:r>
              <a:rPr lang="en-US" dirty="0"/>
              <a:t>Model Change </a:t>
            </a:r>
            <a:r>
              <a:rPr lang="en-US" dirty="0">
                <a:sym typeface="Wingdings" panose="05000000000000000000" pitchFamily="2" charset="2"/>
              </a:rPr>
              <a:t></a:t>
            </a:r>
            <a:r>
              <a:rPr lang="en-US" dirty="0"/>
              <a:t>Code Change and likewise</a:t>
            </a:r>
          </a:p>
          <a:p>
            <a:r>
              <a:rPr lang="en-US" dirty="0"/>
              <a:t>Code Change </a:t>
            </a:r>
            <a:r>
              <a:rPr lang="en-US" dirty="0">
                <a:sym typeface="Wingdings" panose="05000000000000000000" pitchFamily="2" charset="2"/>
              </a:rPr>
              <a:t></a:t>
            </a:r>
            <a:r>
              <a:rPr lang="en-US" dirty="0"/>
              <a:t> Model Change </a:t>
            </a:r>
            <a:endParaRPr lang="en-IN" dirty="0"/>
          </a:p>
        </p:txBody>
      </p:sp>
      <p:sp>
        <p:nvSpPr>
          <p:cNvPr id="3" name="Title 2">
            <a:extLst>
              <a:ext uri="{FF2B5EF4-FFF2-40B4-BE49-F238E27FC236}">
                <a16:creationId xmlns:a16="http://schemas.microsoft.com/office/drawing/2014/main" id="{95491F67-60AB-49FF-A44E-B4F420036F7D}"/>
              </a:ext>
            </a:extLst>
          </p:cNvPr>
          <p:cNvSpPr>
            <a:spLocks noGrp="1"/>
          </p:cNvSpPr>
          <p:nvPr>
            <p:ph type="title"/>
          </p:nvPr>
        </p:nvSpPr>
        <p:spPr/>
        <p:txBody>
          <a:bodyPr/>
          <a:lstStyle/>
          <a:p>
            <a:r>
              <a:rPr lang="en-IN" dirty="0"/>
              <a:t>Model Driven Design</a:t>
            </a:r>
          </a:p>
        </p:txBody>
      </p:sp>
    </p:spTree>
    <p:extLst>
      <p:ext uri="{BB962C8B-B14F-4D97-AF65-F5344CB8AC3E}">
        <p14:creationId xmlns:p14="http://schemas.microsoft.com/office/powerpoint/2010/main" val="5903758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E9ED-042C-43FC-8428-4BB4ED71D012}"/>
              </a:ext>
            </a:extLst>
          </p:cNvPr>
          <p:cNvSpPr>
            <a:spLocks noGrp="1"/>
          </p:cNvSpPr>
          <p:nvPr>
            <p:ph type="title"/>
          </p:nvPr>
        </p:nvSpPr>
        <p:spPr/>
        <p:txBody>
          <a:bodyPr/>
          <a:lstStyle/>
          <a:p>
            <a:r>
              <a:rPr lang="en-US" b="0" dirty="0"/>
              <a:t>The domain versus the domain model</a:t>
            </a:r>
            <a:endParaRPr lang="en-IN" dirty="0"/>
          </a:p>
        </p:txBody>
      </p:sp>
      <p:pic>
        <p:nvPicPr>
          <p:cNvPr id="3" name="Picture 2">
            <a:extLst>
              <a:ext uri="{FF2B5EF4-FFF2-40B4-BE49-F238E27FC236}">
                <a16:creationId xmlns:a16="http://schemas.microsoft.com/office/drawing/2014/main" id="{62AD9956-0509-4112-8CFC-364C9432328F}"/>
              </a:ext>
            </a:extLst>
          </p:cNvPr>
          <p:cNvPicPr>
            <a:picLocks noChangeAspect="1"/>
          </p:cNvPicPr>
          <p:nvPr/>
        </p:nvPicPr>
        <p:blipFill rotWithShape="1">
          <a:blip r:embed="rId2"/>
          <a:srcRect b="3091"/>
          <a:stretch/>
        </p:blipFill>
        <p:spPr>
          <a:xfrm>
            <a:off x="1447800" y="1447801"/>
            <a:ext cx="6096000" cy="4800600"/>
          </a:xfrm>
          <a:prstGeom prst="rect">
            <a:avLst/>
          </a:prstGeom>
        </p:spPr>
      </p:pic>
    </p:spTree>
    <p:extLst>
      <p:ext uri="{BB962C8B-B14F-4D97-AF65-F5344CB8AC3E}">
        <p14:creationId xmlns:p14="http://schemas.microsoft.com/office/powerpoint/2010/main" val="3395424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82CF7-34DF-4A85-9C19-D7B914B636D9}"/>
              </a:ext>
            </a:extLst>
          </p:cNvPr>
          <p:cNvSpPr>
            <a:spLocks noGrp="1"/>
          </p:cNvSpPr>
          <p:nvPr>
            <p:ph type="title"/>
          </p:nvPr>
        </p:nvSpPr>
        <p:spPr/>
        <p:txBody>
          <a:bodyPr/>
          <a:lstStyle/>
          <a:p>
            <a:r>
              <a:rPr lang="en-US" b="0" dirty="0"/>
              <a:t>The binding between the code and analysis model</a:t>
            </a:r>
            <a:endParaRPr lang="en-IN" dirty="0"/>
          </a:p>
        </p:txBody>
      </p:sp>
      <p:pic>
        <p:nvPicPr>
          <p:cNvPr id="3" name="Picture 2">
            <a:extLst>
              <a:ext uri="{FF2B5EF4-FFF2-40B4-BE49-F238E27FC236}">
                <a16:creationId xmlns:a16="http://schemas.microsoft.com/office/drawing/2014/main" id="{F7FB72A1-16A7-45A4-9F12-FB98F5DED27B}"/>
              </a:ext>
            </a:extLst>
          </p:cNvPr>
          <p:cNvPicPr>
            <a:picLocks noChangeAspect="1"/>
          </p:cNvPicPr>
          <p:nvPr/>
        </p:nvPicPr>
        <p:blipFill>
          <a:blip r:embed="rId2"/>
          <a:stretch>
            <a:fillRect/>
          </a:stretch>
        </p:blipFill>
        <p:spPr>
          <a:xfrm>
            <a:off x="638041" y="1905000"/>
            <a:ext cx="7818066" cy="4114800"/>
          </a:xfrm>
          <a:prstGeom prst="rect">
            <a:avLst/>
          </a:prstGeom>
        </p:spPr>
      </p:pic>
    </p:spTree>
    <p:extLst>
      <p:ext uri="{BB962C8B-B14F-4D97-AF65-F5344CB8AC3E}">
        <p14:creationId xmlns:p14="http://schemas.microsoft.com/office/powerpoint/2010/main" val="15999486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90F4-3B2B-43DD-9A22-B7356001ACB8}"/>
              </a:ext>
            </a:extLst>
          </p:cNvPr>
          <p:cNvSpPr>
            <a:spLocks noGrp="1"/>
          </p:cNvSpPr>
          <p:nvPr>
            <p:ph type="title"/>
          </p:nvPr>
        </p:nvSpPr>
        <p:spPr>
          <a:xfrm>
            <a:off x="461035" y="170122"/>
            <a:ext cx="8205261" cy="896678"/>
          </a:xfrm>
        </p:spPr>
        <p:txBody>
          <a:bodyPr>
            <a:normAutofit fontScale="90000"/>
          </a:bodyPr>
          <a:lstStyle/>
          <a:p>
            <a:br>
              <a:rPr lang="en-US" dirty="0"/>
            </a:br>
            <a:r>
              <a:rPr lang="en-US" dirty="0"/>
              <a:t>how the analysis and code models can diverge from each other if the development team is not involved in domain knowledge crunching</a:t>
            </a:r>
            <a:endParaRPr lang="en-IN" dirty="0"/>
          </a:p>
        </p:txBody>
      </p:sp>
      <p:pic>
        <p:nvPicPr>
          <p:cNvPr id="3" name="Picture 2">
            <a:extLst>
              <a:ext uri="{FF2B5EF4-FFF2-40B4-BE49-F238E27FC236}">
                <a16:creationId xmlns:a16="http://schemas.microsoft.com/office/drawing/2014/main" id="{2B470C1D-DF65-4EF3-9C49-645F27F693F3}"/>
              </a:ext>
            </a:extLst>
          </p:cNvPr>
          <p:cNvPicPr>
            <a:picLocks noChangeAspect="1"/>
          </p:cNvPicPr>
          <p:nvPr/>
        </p:nvPicPr>
        <p:blipFill>
          <a:blip r:embed="rId2"/>
          <a:stretch>
            <a:fillRect/>
          </a:stretch>
        </p:blipFill>
        <p:spPr>
          <a:xfrm>
            <a:off x="461035" y="1371600"/>
            <a:ext cx="7992547" cy="5041512"/>
          </a:xfrm>
          <a:prstGeom prst="rect">
            <a:avLst/>
          </a:prstGeom>
        </p:spPr>
      </p:pic>
    </p:spTree>
    <p:extLst>
      <p:ext uri="{BB962C8B-B14F-4D97-AF65-F5344CB8AC3E}">
        <p14:creationId xmlns:p14="http://schemas.microsoft.com/office/powerpoint/2010/main" val="1551851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E86007-8657-4401-8753-EC2B6D4714E4}"/>
              </a:ext>
            </a:extLst>
          </p:cNvPr>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14960606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5CC1D-8A85-4766-80E8-DBB5E9D55274}"/>
              </a:ext>
            </a:extLst>
          </p:cNvPr>
          <p:cNvSpPr>
            <a:spLocks noGrp="1"/>
          </p:cNvSpPr>
          <p:nvPr>
            <p:ph type="title"/>
          </p:nvPr>
        </p:nvSpPr>
        <p:spPr/>
        <p:txBody>
          <a:bodyPr/>
          <a:lstStyle/>
          <a:p>
            <a:r>
              <a:rPr lang="en-US" b="0" dirty="0"/>
              <a:t>The code model and the analysis model are kept in synergy</a:t>
            </a:r>
            <a:endParaRPr lang="en-IN" dirty="0"/>
          </a:p>
        </p:txBody>
      </p:sp>
      <p:pic>
        <p:nvPicPr>
          <p:cNvPr id="3" name="Picture 2">
            <a:extLst>
              <a:ext uri="{FF2B5EF4-FFF2-40B4-BE49-F238E27FC236}">
                <a16:creationId xmlns:a16="http://schemas.microsoft.com/office/drawing/2014/main" id="{BD2E73B5-C8CD-42CE-8225-0A6E1D2B4B60}"/>
              </a:ext>
            </a:extLst>
          </p:cNvPr>
          <p:cNvPicPr>
            <a:picLocks noChangeAspect="1"/>
          </p:cNvPicPr>
          <p:nvPr/>
        </p:nvPicPr>
        <p:blipFill>
          <a:blip r:embed="rId2"/>
          <a:stretch>
            <a:fillRect/>
          </a:stretch>
        </p:blipFill>
        <p:spPr>
          <a:xfrm>
            <a:off x="1676400" y="1710446"/>
            <a:ext cx="5410200" cy="4877943"/>
          </a:xfrm>
          <a:prstGeom prst="rect">
            <a:avLst/>
          </a:prstGeom>
        </p:spPr>
      </p:pic>
    </p:spTree>
    <p:extLst>
      <p:ext uri="{BB962C8B-B14F-4D97-AF65-F5344CB8AC3E}">
        <p14:creationId xmlns:p14="http://schemas.microsoft.com/office/powerpoint/2010/main" val="41658067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67BA3-5C68-424E-A570-BCFF0529D903}"/>
              </a:ext>
            </a:extLst>
          </p:cNvPr>
          <p:cNvSpPr>
            <a:spLocks noGrp="1"/>
          </p:cNvSpPr>
          <p:nvPr>
            <p:ph type="title"/>
          </p:nvPr>
        </p:nvSpPr>
        <p:spPr/>
        <p:txBody>
          <a:bodyPr/>
          <a:lstStyle/>
          <a:p>
            <a:r>
              <a:rPr lang="en-IN" b="0" dirty="0"/>
              <a:t>Team </a:t>
            </a:r>
            <a:r>
              <a:rPr lang="en-IN" b="0" dirty="0" err="1"/>
              <a:t>modeling</a:t>
            </a:r>
            <a:endParaRPr lang="en-IN" dirty="0"/>
          </a:p>
        </p:txBody>
      </p:sp>
      <p:pic>
        <p:nvPicPr>
          <p:cNvPr id="3" name="Picture 2">
            <a:extLst>
              <a:ext uri="{FF2B5EF4-FFF2-40B4-BE49-F238E27FC236}">
                <a16:creationId xmlns:a16="http://schemas.microsoft.com/office/drawing/2014/main" id="{79669360-14A2-4AB1-97DF-05D3488713F2}"/>
              </a:ext>
            </a:extLst>
          </p:cNvPr>
          <p:cNvPicPr>
            <a:picLocks noChangeAspect="1"/>
          </p:cNvPicPr>
          <p:nvPr/>
        </p:nvPicPr>
        <p:blipFill>
          <a:blip r:embed="rId2"/>
          <a:stretch>
            <a:fillRect/>
          </a:stretch>
        </p:blipFill>
        <p:spPr>
          <a:xfrm>
            <a:off x="451799" y="1447800"/>
            <a:ext cx="8082601" cy="5058992"/>
          </a:xfrm>
          <a:prstGeom prst="rect">
            <a:avLst/>
          </a:prstGeom>
        </p:spPr>
      </p:pic>
    </p:spTree>
    <p:extLst>
      <p:ext uri="{BB962C8B-B14F-4D97-AF65-F5344CB8AC3E}">
        <p14:creationId xmlns:p14="http://schemas.microsoft.com/office/powerpoint/2010/main" val="35526416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A07D7-988D-468D-A289-7907AA89F9B9}"/>
              </a:ext>
            </a:extLst>
          </p:cNvPr>
          <p:cNvSpPr>
            <a:spLocks noGrp="1"/>
          </p:cNvSpPr>
          <p:nvPr>
            <p:ph type="title"/>
          </p:nvPr>
        </p:nvSpPr>
        <p:spPr/>
        <p:txBody>
          <a:bodyPr/>
          <a:lstStyle/>
          <a:p>
            <a:r>
              <a:rPr lang="en-US" dirty="0"/>
              <a:t>Translation costs of the project</a:t>
            </a:r>
            <a:endParaRPr lang="en-IN" dirty="0"/>
          </a:p>
        </p:txBody>
      </p:sp>
      <p:pic>
        <p:nvPicPr>
          <p:cNvPr id="3" name="Picture 2">
            <a:extLst>
              <a:ext uri="{FF2B5EF4-FFF2-40B4-BE49-F238E27FC236}">
                <a16:creationId xmlns:a16="http://schemas.microsoft.com/office/drawing/2014/main" id="{2579E2C6-EFFC-4D8F-B892-8E389AFDC98B}"/>
              </a:ext>
            </a:extLst>
          </p:cNvPr>
          <p:cNvPicPr>
            <a:picLocks noChangeAspect="1"/>
          </p:cNvPicPr>
          <p:nvPr/>
        </p:nvPicPr>
        <p:blipFill>
          <a:blip r:embed="rId2"/>
          <a:stretch>
            <a:fillRect/>
          </a:stretch>
        </p:blipFill>
        <p:spPr>
          <a:xfrm>
            <a:off x="762000" y="1524000"/>
            <a:ext cx="8001000" cy="5028517"/>
          </a:xfrm>
          <a:prstGeom prst="rect">
            <a:avLst/>
          </a:prstGeom>
        </p:spPr>
      </p:pic>
    </p:spTree>
    <p:extLst>
      <p:ext uri="{BB962C8B-B14F-4D97-AF65-F5344CB8AC3E}">
        <p14:creationId xmlns:p14="http://schemas.microsoft.com/office/powerpoint/2010/main" val="41933489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905B-53E8-4880-A368-9A7390873F94}"/>
              </a:ext>
            </a:extLst>
          </p:cNvPr>
          <p:cNvSpPr>
            <a:spLocks noGrp="1"/>
          </p:cNvSpPr>
          <p:nvPr>
            <p:ph type="title"/>
          </p:nvPr>
        </p:nvSpPr>
        <p:spPr/>
        <p:txBody>
          <a:bodyPr/>
          <a:lstStyle/>
          <a:p>
            <a:r>
              <a:rPr lang="en-IN" b="0" dirty="0"/>
              <a:t>THE DOMAIN LAYER</a:t>
            </a:r>
            <a:endParaRPr lang="en-IN" dirty="0"/>
          </a:p>
        </p:txBody>
      </p:sp>
      <p:pic>
        <p:nvPicPr>
          <p:cNvPr id="3" name="Picture 2">
            <a:extLst>
              <a:ext uri="{FF2B5EF4-FFF2-40B4-BE49-F238E27FC236}">
                <a16:creationId xmlns:a16="http://schemas.microsoft.com/office/drawing/2014/main" id="{73A7E186-5F67-4D2A-9EDD-FB915E296DFE}"/>
              </a:ext>
            </a:extLst>
          </p:cNvPr>
          <p:cNvPicPr>
            <a:picLocks noChangeAspect="1"/>
          </p:cNvPicPr>
          <p:nvPr/>
        </p:nvPicPr>
        <p:blipFill>
          <a:blip r:embed="rId2"/>
          <a:stretch>
            <a:fillRect/>
          </a:stretch>
        </p:blipFill>
        <p:spPr>
          <a:xfrm>
            <a:off x="1614402" y="1371600"/>
            <a:ext cx="6081797" cy="5228925"/>
          </a:xfrm>
          <a:prstGeom prst="rect">
            <a:avLst/>
          </a:prstGeom>
        </p:spPr>
      </p:pic>
    </p:spTree>
    <p:extLst>
      <p:ext uri="{BB962C8B-B14F-4D97-AF65-F5344CB8AC3E}">
        <p14:creationId xmlns:p14="http://schemas.microsoft.com/office/powerpoint/2010/main" val="41146520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F5CE-2385-4736-94AB-B7F7CA95ABBC}"/>
              </a:ext>
            </a:extLst>
          </p:cNvPr>
          <p:cNvSpPr>
            <a:spLocks noGrp="1"/>
          </p:cNvSpPr>
          <p:nvPr>
            <p:ph type="title"/>
          </p:nvPr>
        </p:nvSpPr>
        <p:spPr/>
        <p:txBody>
          <a:bodyPr/>
          <a:lstStyle/>
          <a:p>
            <a:r>
              <a:rPr lang="en-IN" dirty="0"/>
              <a:t>Domain Model Pattern</a:t>
            </a:r>
          </a:p>
        </p:txBody>
      </p:sp>
      <p:pic>
        <p:nvPicPr>
          <p:cNvPr id="3" name="Picture 2">
            <a:extLst>
              <a:ext uri="{FF2B5EF4-FFF2-40B4-BE49-F238E27FC236}">
                <a16:creationId xmlns:a16="http://schemas.microsoft.com/office/drawing/2014/main" id="{B2DC4AC2-4995-4995-A2DA-1035494BFB9D}"/>
              </a:ext>
            </a:extLst>
          </p:cNvPr>
          <p:cNvPicPr>
            <a:picLocks noChangeAspect="1"/>
          </p:cNvPicPr>
          <p:nvPr/>
        </p:nvPicPr>
        <p:blipFill>
          <a:blip r:embed="rId2"/>
          <a:stretch>
            <a:fillRect/>
          </a:stretch>
        </p:blipFill>
        <p:spPr>
          <a:xfrm>
            <a:off x="1676400" y="1676400"/>
            <a:ext cx="5486400" cy="4681166"/>
          </a:xfrm>
          <a:prstGeom prst="rect">
            <a:avLst/>
          </a:prstGeom>
        </p:spPr>
      </p:pic>
    </p:spTree>
    <p:extLst>
      <p:ext uri="{BB962C8B-B14F-4D97-AF65-F5344CB8AC3E}">
        <p14:creationId xmlns:p14="http://schemas.microsoft.com/office/powerpoint/2010/main" val="19352055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39226600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a:t>Spring Integration Framework.</a:t>
            </a:r>
          </a:p>
          <a:p>
            <a:pPr lvl="1"/>
            <a:r>
              <a:rPr lang="en-US" dirty="0"/>
              <a:t>Message, Channel and Adapter</a:t>
            </a:r>
          </a:p>
          <a:p>
            <a:pPr lvl="1"/>
            <a:r>
              <a:rPr lang="en-US" dirty="0"/>
              <a:t>Understood the different Component Integration</a:t>
            </a:r>
          </a:p>
          <a:p>
            <a:pPr lvl="1"/>
            <a:r>
              <a:rPr lang="en-US" dirty="0"/>
              <a:t>Understood the Event-Driven Architecture</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51861-6449-49FF-9528-B4B5990DE2BA}"/>
              </a:ext>
            </a:extLst>
          </p:cNvPr>
          <p:cNvPicPr>
            <a:picLocks noChangeAspect="1"/>
          </p:cNvPicPr>
          <p:nvPr/>
        </p:nvPicPr>
        <p:blipFill>
          <a:blip r:embed="rId2"/>
          <a:stretch>
            <a:fillRect/>
          </a:stretch>
        </p:blipFill>
        <p:spPr>
          <a:xfrm>
            <a:off x="-23091" y="914400"/>
            <a:ext cx="9144000" cy="5410200"/>
          </a:xfrm>
          <a:prstGeom prst="rect">
            <a:avLst/>
          </a:prstGeom>
        </p:spPr>
      </p:pic>
    </p:spTree>
    <p:extLst>
      <p:ext uri="{BB962C8B-B14F-4D97-AF65-F5344CB8AC3E}">
        <p14:creationId xmlns:p14="http://schemas.microsoft.com/office/powerpoint/2010/main" val="3031559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9F51D-04DA-4D47-BDB7-16F7797B953C}"/>
              </a:ext>
            </a:extLst>
          </p:cNvPr>
          <p:cNvPicPr>
            <a:picLocks noChangeAspect="1"/>
          </p:cNvPicPr>
          <p:nvPr/>
        </p:nvPicPr>
        <p:blipFill>
          <a:blip r:embed="rId2"/>
          <a:stretch>
            <a:fillRect/>
          </a:stretch>
        </p:blipFill>
        <p:spPr>
          <a:xfrm>
            <a:off x="0" y="990600"/>
            <a:ext cx="9144000" cy="5334000"/>
          </a:xfrm>
          <a:prstGeom prst="rect">
            <a:avLst/>
          </a:prstGeom>
        </p:spPr>
      </p:pic>
    </p:spTree>
    <p:extLst>
      <p:ext uri="{BB962C8B-B14F-4D97-AF65-F5344CB8AC3E}">
        <p14:creationId xmlns:p14="http://schemas.microsoft.com/office/powerpoint/2010/main" val="3537124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DE8776-D4DF-4D70-81D2-E769F3E809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06" t="4475" b="5247"/>
          <a:stretch/>
        </p:blipFill>
        <p:spPr bwMode="auto">
          <a:xfrm>
            <a:off x="1500673" y="1447800"/>
            <a:ext cx="5962650" cy="4953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907A64B-5D4B-4E64-B99D-23241360BFE8}"/>
              </a:ext>
            </a:extLst>
          </p:cNvPr>
          <p:cNvSpPr>
            <a:spLocks noGrp="1"/>
          </p:cNvSpPr>
          <p:nvPr>
            <p:ph type="title"/>
          </p:nvPr>
        </p:nvSpPr>
        <p:spPr/>
        <p:txBody>
          <a:bodyPr/>
          <a:lstStyle/>
          <a:p>
            <a:r>
              <a:rPr lang="en-IN" dirty="0"/>
              <a:t>Domain and Sub Domain</a:t>
            </a:r>
          </a:p>
        </p:txBody>
      </p:sp>
    </p:spTree>
    <p:extLst>
      <p:ext uri="{BB962C8B-B14F-4D97-AF65-F5344CB8AC3E}">
        <p14:creationId xmlns:p14="http://schemas.microsoft.com/office/powerpoint/2010/main" val="3786547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A64B-5D4B-4E64-B99D-23241360BFE8}"/>
              </a:ext>
            </a:extLst>
          </p:cNvPr>
          <p:cNvSpPr>
            <a:spLocks noGrp="1"/>
          </p:cNvSpPr>
          <p:nvPr>
            <p:ph type="title"/>
          </p:nvPr>
        </p:nvSpPr>
        <p:spPr/>
        <p:txBody>
          <a:bodyPr/>
          <a:lstStyle/>
          <a:p>
            <a:r>
              <a:rPr lang="en-IN" dirty="0"/>
              <a:t>Domain and Sub Domain</a:t>
            </a:r>
          </a:p>
        </p:txBody>
      </p:sp>
      <p:pic>
        <p:nvPicPr>
          <p:cNvPr id="2050" name="Picture 2">
            <a:extLst>
              <a:ext uri="{FF2B5EF4-FFF2-40B4-BE49-F238E27FC236}">
                <a16:creationId xmlns:a16="http://schemas.microsoft.com/office/drawing/2014/main" id="{51BF26D0-3D9E-4E04-9510-FAFD3AE5A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371600"/>
            <a:ext cx="830196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92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BA4CF6-3473-4D48-B94C-2139752CC7D5}"/>
              </a:ext>
            </a:extLst>
          </p:cNvPr>
          <p:cNvPicPr>
            <a:picLocks noChangeAspect="1"/>
          </p:cNvPicPr>
          <p:nvPr/>
        </p:nvPicPr>
        <p:blipFill rotWithShape="1">
          <a:blip r:embed="rId2"/>
          <a:srcRect b="8148"/>
          <a:stretch/>
        </p:blipFill>
        <p:spPr>
          <a:xfrm>
            <a:off x="0" y="1066800"/>
            <a:ext cx="9144000" cy="5410200"/>
          </a:xfrm>
          <a:prstGeom prst="rect">
            <a:avLst/>
          </a:prstGeom>
        </p:spPr>
      </p:pic>
    </p:spTree>
    <p:extLst>
      <p:ext uri="{BB962C8B-B14F-4D97-AF65-F5344CB8AC3E}">
        <p14:creationId xmlns:p14="http://schemas.microsoft.com/office/powerpoint/2010/main" val="127746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DF1BD5-B08B-42DC-A335-1921521B38D5}"/>
              </a:ext>
            </a:extLst>
          </p:cNvPr>
          <p:cNvPicPr>
            <a:picLocks noChangeAspect="1"/>
          </p:cNvPicPr>
          <p:nvPr/>
        </p:nvPicPr>
        <p:blipFill rotWithShape="1">
          <a:blip r:embed="rId2"/>
          <a:srcRect b="5185"/>
          <a:stretch/>
        </p:blipFill>
        <p:spPr>
          <a:xfrm>
            <a:off x="-6927" y="990600"/>
            <a:ext cx="9144000" cy="5105400"/>
          </a:xfrm>
          <a:prstGeom prst="rect">
            <a:avLst/>
          </a:prstGeom>
        </p:spPr>
      </p:pic>
    </p:spTree>
    <p:extLst>
      <p:ext uri="{BB962C8B-B14F-4D97-AF65-F5344CB8AC3E}">
        <p14:creationId xmlns:p14="http://schemas.microsoft.com/office/powerpoint/2010/main" val="114528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What is Domain Driven Design</a:t>
            </a:r>
          </a:p>
          <a:p>
            <a:r>
              <a:rPr lang="en-US" dirty="0"/>
              <a:t>The Challenges of Creating Software for Complex </a:t>
            </a:r>
            <a:r>
              <a:rPr lang="en-IN" dirty="0"/>
              <a:t>Problem Domains</a:t>
            </a:r>
            <a:r>
              <a:rPr lang="en-US" dirty="0"/>
              <a:t>	</a:t>
            </a:r>
          </a:p>
          <a:p>
            <a:r>
              <a:rPr lang="en-US" dirty="0"/>
              <a:t>How the Patterns of Domain‐Driven Design </a:t>
            </a:r>
            <a:r>
              <a:rPr lang="en-IN" dirty="0"/>
              <a:t>Manage Complexity</a:t>
            </a:r>
          </a:p>
          <a:p>
            <a:r>
              <a:rPr lang="en-US" dirty="0"/>
              <a:t>The Practices and Principles of Domain‐Driven Design</a:t>
            </a:r>
          </a:p>
          <a:p>
            <a:r>
              <a:rPr lang="en-US" dirty="0"/>
              <a:t>Popular Misconceptions of Domain‐Driven Design</a:t>
            </a:r>
          </a:p>
          <a:p>
            <a:r>
              <a:rPr lang="en-US" dirty="0"/>
              <a:t> </a:t>
            </a:r>
            <a:endParaRPr lang="en-IN"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E56327-FFEB-44A6-B583-E6BFA94AF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52512"/>
            <a:ext cx="598170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009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0B24350-52FA-4F36-9FA3-A6F86563C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6934828"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361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69BEC35-611D-4925-8EEA-5FB429615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71600"/>
            <a:ext cx="5981700" cy="44481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3DA6544-14A5-49C1-8DAF-CD942908536B}"/>
              </a:ext>
            </a:extLst>
          </p:cNvPr>
          <p:cNvSpPr/>
          <p:nvPr/>
        </p:nvSpPr>
        <p:spPr>
          <a:xfrm>
            <a:off x="228600" y="2938767"/>
            <a:ext cx="1981200" cy="1200329"/>
          </a:xfrm>
          <a:prstGeom prst="rect">
            <a:avLst/>
          </a:prstGeom>
        </p:spPr>
        <p:txBody>
          <a:bodyPr wrap="square">
            <a:spAutoFit/>
          </a:bodyPr>
          <a:lstStyle/>
          <a:p>
            <a:r>
              <a:rPr lang="fr-FR" dirty="0" err="1">
                <a:solidFill>
                  <a:srgbClr val="222222"/>
                </a:solidFill>
                <a:latin typeface="Roboto"/>
              </a:rPr>
              <a:t>Personal</a:t>
            </a:r>
            <a:r>
              <a:rPr lang="fr-FR" dirty="0">
                <a:solidFill>
                  <a:srgbClr val="222222"/>
                </a:solidFill>
                <a:latin typeface="Roboto"/>
              </a:rPr>
              <a:t> Finance Management Application (PFM) </a:t>
            </a:r>
            <a:endParaRPr lang="en-IN" dirty="0"/>
          </a:p>
        </p:txBody>
      </p:sp>
    </p:spTree>
    <p:extLst>
      <p:ext uri="{BB962C8B-B14F-4D97-AF65-F5344CB8AC3E}">
        <p14:creationId xmlns:p14="http://schemas.microsoft.com/office/powerpoint/2010/main" val="3293329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569094-3C3B-48C4-AC45-AE8ECF481DD0}"/>
              </a:ext>
            </a:extLst>
          </p:cNvPr>
          <p:cNvPicPr>
            <a:picLocks noChangeAspect="1"/>
          </p:cNvPicPr>
          <p:nvPr/>
        </p:nvPicPr>
        <p:blipFill rotWithShape="1">
          <a:blip r:embed="rId2"/>
          <a:srcRect b="6666"/>
          <a:stretch/>
        </p:blipFill>
        <p:spPr>
          <a:xfrm>
            <a:off x="4618" y="990600"/>
            <a:ext cx="9144000" cy="4800600"/>
          </a:xfrm>
          <a:prstGeom prst="rect">
            <a:avLst/>
          </a:prstGeom>
        </p:spPr>
      </p:pic>
    </p:spTree>
    <p:extLst>
      <p:ext uri="{BB962C8B-B14F-4D97-AF65-F5344CB8AC3E}">
        <p14:creationId xmlns:p14="http://schemas.microsoft.com/office/powerpoint/2010/main" val="2058097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verview of Domain-Driven Design. Source: The DDD Community 2019, pp. 6.">
            <a:extLst>
              <a:ext uri="{FF2B5EF4-FFF2-40B4-BE49-F238E27FC236}">
                <a16:creationId xmlns:a16="http://schemas.microsoft.com/office/drawing/2014/main" id="{F1A21E64-89EA-444C-88E0-F2EC3A25DC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0"/>
          <a:stretch/>
        </p:blipFill>
        <p:spPr bwMode="auto">
          <a:xfrm>
            <a:off x="958850" y="381000"/>
            <a:ext cx="7224713"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66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CE704F-2974-4620-9890-F556A5763975}"/>
              </a:ext>
            </a:extLst>
          </p:cNvPr>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757307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AC5E82E-B894-46BB-934A-968F7E62C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5705475" cy="4848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33A9DC-6F3C-40CC-A4B6-88E436DDC0D0}"/>
              </a:ext>
            </a:extLst>
          </p:cNvPr>
          <p:cNvSpPr txBox="1"/>
          <p:nvPr/>
        </p:nvSpPr>
        <p:spPr>
          <a:xfrm>
            <a:off x="3124200" y="740229"/>
            <a:ext cx="3352200" cy="369332"/>
          </a:xfrm>
          <a:prstGeom prst="rect">
            <a:avLst/>
          </a:prstGeom>
          <a:noFill/>
        </p:spPr>
        <p:txBody>
          <a:bodyPr wrap="none" rtlCol="0">
            <a:spAutoFit/>
          </a:bodyPr>
          <a:lstStyle/>
          <a:p>
            <a:r>
              <a:rPr lang="en-IN" b="1" dirty="0">
                <a:solidFill>
                  <a:srgbClr val="FF0000"/>
                </a:solidFill>
              </a:rPr>
              <a:t>Up Stream and Down Stream</a:t>
            </a:r>
          </a:p>
        </p:txBody>
      </p:sp>
    </p:spTree>
    <p:extLst>
      <p:ext uri="{BB962C8B-B14F-4D97-AF65-F5344CB8AC3E}">
        <p14:creationId xmlns:p14="http://schemas.microsoft.com/office/powerpoint/2010/main" val="2803053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08D07D2-D824-4FE7-922E-F6FFFF173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2" y="1143000"/>
            <a:ext cx="5819775" cy="5019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1DFB22-F8E3-407F-9292-6AEDAB197017}"/>
              </a:ext>
            </a:extLst>
          </p:cNvPr>
          <p:cNvSpPr txBox="1"/>
          <p:nvPr/>
        </p:nvSpPr>
        <p:spPr>
          <a:xfrm>
            <a:off x="2743200" y="381000"/>
            <a:ext cx="2531462" cy="369332"/>
          </a:xfrm>
          <a:prstGeom prst="rect">
            <a:avLst/>
          </a:prstGeom>
          <a:noFill/>
        </p:spPr>
        <p:txBody>
          <a:bodyPr wrap="none" rtlCol="0">
            <a:spAutoFit/>
          </a:bodyPr>
          <a:lstStyle/>
          <a:p>
            <a:r>
              <a:rPr lang="en-IN" b="1" dirty="0">
                <a:solidFill>
                  <a:srgbClr val="FF0000"/>
                </a:solidFill>
              </a:rPr>
              <a:t>Anti corruption Layer</a:t>
            </a:r>
          </a:p>
        </p:txBody>
      </p:sp>
    </p:spTree>
    <p:extLst>
      <p:ext uri="{BB962C8B-B14F-4D97-AF65-F5344CB8AC3E}">
        <p14:creationId xmlns:p14="http://schemas.microsoft.com/office/powerpoint/2010/main" val="3526780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D245914-914B-4C75-B7D7-CF94FC496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62012"/>
            <a:ext cx="6781800" cy="574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758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960F5-9CC8-46CF-8668-7B797AD6BEFA}"/>
              </a:ext>
            </a:extLst>
          </p:cNvPr>
          <p:cNvPicPr>
            <a:picLocks noChangeAspect="1"/>
          </p:cNvPicPr>
          <p:nvPr/>
        </p:nvPicPr>
        <p:blipFill rotWithShape="1">
          <a:blip r:embed="rId2"/>
          <a:srcRect b="5555"/>
          <a:stretch/>
        </p:blipFill>
        <p:spPr>
          <a:xfrm>
            <a:off x="0" y="1000125"/>
            <a:ext cx="9144000" cy="4857750"/>
          </a:xfrm>
          <a:prstGeom prst="rect">
            <a:avLst/>
          </a:prstGeom>
        </p:spPr>
      </p:pic>
    </p:spTree>
    <p:extLst>
      <p:ext uri="{BB962C8B-B14F-4D97-AF65-F5344CB8AC3E}">
        <p14:creationId xmlns:p14="http://schemas.microsoft.com/office/powerpoint/2010/main" val="82460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IN" dirty="0"/>
              <a:t>Knowledge Crunching and Collaboration</a:t>
            </a:r>
          </a:p>
          <a:p>
            <a:r>
              <a:rPr lang="en-US" dirty="0"/>
              <a:t>Gaining Domain Insight with Domain Experts</a:t>
            </a:r>
          </a:p>
          <a:p>
            <a:r>
              <a:rPr lang="en-US" dirty="0"/>
              <a:t>Patterns for Effective Knowledge Crunching</a:t>
            </a:r>
          </a:p>
          <a:p>
            <a:r>
              <a:rPr lang="en-US" dirty="0"/>
              <a:t>What Is a Domain Model?</a:t>
            </a:r>
          </a:p>
          <a:p>
            <a:r>
              <a:rPr lang="en-IN" dirty="0"/>
              <a:t>Model‐Driven Design</a:t>
            </a:r>
          </a:p>
          <a:p>
            <a:r>
              <a:rPr lang="en-US" dirty="0"/>
              <a:t>Using a Ubiquitous Language to Bind the Analysis </a:t>
            </a:r>
            <a:r>
              <a:rPr lang="en-IN" dirty="0"/>
              <a:t>to the Code Model</a:t>
            </a:r>
            <a:endParaRPr lang="en-US"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4282004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B4065-31E5-40BA-9B05-2F8ED2703A09}"/>
              </a:ext>
            </a:extLst>
          </p:cNvPr>
          <p:cNvPicPr>
            <a:picLocks noChangeAspect="1"/>
          </p:cNvPicPr>
          <p:nvPr/>
        </p:nvPicPr>
        <p:blipFill rotWithShape="1">
          <a:blip r:embed="rId2"/>
          <a:srcRect b="6666"/>
          <a:stretch/>
        </p:blipFill>
        <p:spPr>
          <a:xfrm>
            <a:off x="0" y="1143000"/>
            <a:ext cx="9144000" cy="4800600"/>
          </a:xfrm>
          <a:prstGeom prst="rect">
            <a:avLst/>
          </a:prstGeom>
        </p:spPr>
      </p:pic>
    </p:spTree>
    <p:extLst>
      <p:ext uri="{BB962C8B-B14F-4D97-AF65-F5344CB8AC3E}">
        <p14:creationId xmlns:p14="http://schemas.microsoft.com/office/powerpoint/2010/main" val="42065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92704-7DF3-46B8-9D49-A98151758AC9}"/>
              </a:ext>
            </a:extLst>
          </p:cNvPr>
          <p:cNvPicPr>
            <a:picLocks noChangeAspect="1"/>
          </p:cNvPicPr>
          <p:nvPr/>
        </p:nvPicPr>
        <p:blipFill rotWithShape="1">
          <a:blip r:embed="rId2"/>
          <a:srcRect b="7037"/>
          <a:stretch/>
        </p:blipFill>
        <p:spPr>
          <a:xfrm>
            <a:off x="0" y="1038225"/>
            <a:ext cx="9144000" cy="4781550"/>
          </a:xfrm>
          <a:prstGeom prst="rect">
            <a:avLst/>
          </a:prstGeom>
        </p:spPr>
      </p:pic>
    </p:spTree>
    <p:extLst>
      <p:ext uri="{BB962C8B-B14F-4D97-AF65-F5344CB8AC3E}">
        <p14:creationId xmlns:p14="http://schemas.microsoft.com/office/powerpoint/2010/main" val="1430707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EF6F55-CED2-49E1-BBC7-CBAC822F7CA0}"/>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284428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B4D748-B8B5-441E-A354-01AFA895D4C7}"/>
              </a:ext>
            </a:extLst>
          </p:cNvPr>
          <p:cNvPicPr>
            <a:picLocks noChangeAspect="1"/>
          </p:cNvPicPr>
          <p:nvPr/>
        </p:nvPicPr>
        <p:blipFill rotWithShape="1">
          <a:blip r:embed="rId2"/>
          <a:srcRect b="6666"/>
          <a:stretch/>
        </p:blipFill>
        <p:spPr>
          <a:xfrm>
            <a:off x="0" y="1143000"/>
            <a:ext cx="9144000" cy="4800600"/>
          </a:xfrm>
          <a:prstGeom prst="rect">
            <a:avLst/>
          </a:prstGeom>
        </p:spPr>
      </p:pic>
    </p:spTree>
    <p:extLst>
      <p:ext uri="{BB962C8B-B14F-4D97-AF65-F5344CB8AC3E}">
        <p14:creationId xmlns:p14="http://schemas.microsoft.com/office/powerpoint/2010/main" val="323017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D7AB8-7A89-4A97-ACA7-D63DC26A1A25}"/>
              </a:ext>
            </a:extLst>
          </p:cNvPr>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3887905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92CF8-8E22-48B2-88E6-94B0C39928B9}"/>
              </a:ext>
            </a:extLst>
          </p:cNvPr>
          <p:cNvPicPr>
            <a:picLocks noChangeAspect="1"/>
          </p:cNvPicPr>
          <p:nvPr/>
        </p:nvPicPr>
        <p:blipFill rotWithShape="1">
          <a:blip r:embed="rId2"/>
          <a:srcRect b="5555"/>
          <a:stretch/>
        </p:blipFill>
        <p:spPr>
          <a:xfrm>
            <a:off x="0" y="857250"/>
            <a:ext cx="9144000" cy="5086350"/>
          </a:xfrm>
          <a:prstGeom prst="rect">
            <a:avLst/>
          </a:prstGeom>
        </p:spPr>
      </p:pic>
    </p:spTree>
    <p:extLst>
      <p:ext uri="{BB962C8B-B14F-4D97-AF65-F5344CB8AC3E}">
        <p14:creationId xmlns:p14="http://schemas.microsoft.com/office/powerpoint/2010/main" val="3952873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ED4EF-ADC4-45F8-BCCE-C9EBAEAC9550}"/>
              </a:ext>
            </a:extLst>
          </p:cNvPr>
          <p:cNvPicPr>
            <a:picLocks noChangeAspect="1"/>
          </p:cNvPicPr>
          <p:nvPr/>
        </p:nvPicPr>
        <p:blipFill>
          <a:blip r:embed="rId2"/>
          <a:stretch>
            <a:fillRect/>
          </a:stretch>
        </p:blipFill>
        <p:spPr>
          <a:xfrm>
            <a:off x="-18473" y="1219200"/>
            <a:ext cx="9144000" cy="5143500"/>
          </a:xfrm>
          <a:prstGeom prst="rect">
            <a:avLst/>
          </a:prstGeom>
        </p:spPr>
      </p:pic>
    </p:spTree>
    <p:extLst>
      <p:ext uri="{BB962C8B-B14F-4D97-AF65-F5344CB8AC3E}">
        <p14:creationId xmlns:p14="http://schemas.microsoft.com/office/powerpoint/2010/main" val="4115453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AB0F95-1C4F-48F6-B6FB-F2043829A2B5}"/>
              </a:ext>
            </a:extLst>
          </p:cNvPr>
          <p:cNvPicPr>
            <a:picLocks noChangeAspect="1"/>
          </p:cNvPicPr>
          <p:nvPr/>
        </p:nvPicPr>
        <p:blipFill rotWithShape="1">
          <a:blip r:embed="rId2"/>
          <a:srcRect b="6666"/>
          <a:stretch/>
        </p:blipFill>
        <p:spPr>
          <a:xfrm>
            <a:off x="0" y="914400"/>
            <a:ext cx="9144000" cy="4800600"/>
          </a:xfrm>
          <a:prstGeom prst="rect">
            <a:avLst/>
          </a:prstGeom>
        </p:spPr>
      </p:pic>
    </p:spTree>
    <p:extLst>
      <p:ext uri="{BB962C8B-B14F-4D97-AF65-F5344CB8AC3E}">
        <p14:creationId xmlns:p14="http://schemas.microsoft.com/office/powerpoint/2010/main" val="3238308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D41010-153E-476B-B82C-13C8F37D6540}"/>
              </a:ext>
            </a:extLst>
          </p:cNvPr>
          <p:cNvPicPr>
            <a:picLocks noChangeAspect="1"/>
          </p:cNvPicPr>
          <p:nvPr/>
        </p:nvPicPr>
        <p:blipFill rotWithShape="1">
          <a:blip r:embed="rId2"/>
          <a:srcRect r="4167"/>
          <a:stretch/>
        </p:blipFill>
        <p:spPr>
          <a:xfrm>
            <a:off x="0" y="857250"/>
            <a:ext cx="9067800" cy="5143500"/>
          </a:xfrm>
          <a:prstGeom prst="rect">
            <a:avLst/>
          </a:prstGeom>
        </p:spPr>
      </p:pic>
    </p:spTree>
    <p:extLst>
      <p:ext uri="{BB962C8B-B14F-4D97-AF65-F5344CB8AC3E}">
        <p14:creationId xmlns:p14="http://schemas.microsoft.com/office/powerpoint/2010/main" val="2467984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7B4679-1F89-4620-B53A-68687B57D2B5}"/>
              </a:ext>
            </a:extLst>
          </p:cNvPr>
          <p:cNvPicPr>
            <a:picLocks noChangeAspect="1"/>
          </p:cNvPicPr>
          <p:nvPr/>
        </p:nvPicPr>
        <p:blipFill rotWithShape="1">
          <a:blip r:embed="rId2"/>
          <a:srcRect b="6004"/>
          <a:stretch/>
        </p:blipFill>
        <p:spPr>
          <a:xfrm>
            <a:off x="0" y="880341"/>
            <a:ext cx="9144000" cy="4834659"/>
          </a:xfrm>
          <a:prstGeom prst="rect">
            <a:avLst/>
          </a:prstGeom>
        </p:spPr>
      </p:pic>
    </p:spTree>
    <p:extLst>
      <p:ext uri="{BB962C8B-B14F-4D97-AF65-F5344CB8AC3E}">
        <p14:creationId xmlns:p14="http://schemas.microsoft.com/office/powerpoint/2010/main" val="1470800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IN" dirty="0"/>
              <a:t>Collaborating on a Ubiquitous Language</a:t>
            </a:r>
          </a:p>
          <a:p>
            <a:r>
              <a:rPr lang="en-IN" dirty="0"/>
              <a:t>The Domain Layer</a:t>
            </a:r>
          </a:p>
          <a:p>
            <a:r>
              <a:rPr lang="en-US" dirty="0"/>
              <a:t>Maintaining The Integrity Of Domain </a:t>
            </a:r>
            <a:r>
              <a:rPr lang="en-IN" dirty="0"/>
              <a:t>Models With Bounded Contexts</a:t>
            </a:r>
          </a:p>
          <a:p>
            <a:r>
              <a:rPr lang="en-IN" dirty="0"/>
              <a:t>Context Mapping</a:t>
            </a:r>
          </a:p>
          <a:p>
            <a:r>
              <a:rPr lang="en-IN" dirty="0"/>
              <a:t>Application Architecture</a:t>
            </a:r>
          </a:p>
          <a:p>
            <a:r>
              <a:rPr lang="en-US" dirty="0"/>
              <a:t>Applying The Principles, </a:t>
            </a:r>
            <a:r>
              <a:rPr lang="en-US" dirty="0" err="1"/>
              <a:t>Pra</a:t>
            </a:r>
            <a:r>
              <a:rPr lang="en-US" dirty="0"/>
              <a:t> </a:t>
            </a:r>
            <a:r>
              <a:rPr lang="en-US" dirty="0" err="1"/>
              <a:t>Ctices</a:t>
            </a:r>
            <a:r>
              <a:rPr lang="en-US" dirty="0"/>
              <a:t>, </a:t>
            </a:r>
            <a:r>
              <a:rPr lang="en-IN" dirty="0"/>
              <a:t>And Patterns Of DDD</a:t>
            </a:r>
            <a:endParaRPr lang="en-US"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574226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53495A-6953-4035-AE2B-CAF8F3719183}"/>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749243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D95B7B-3E49-452A-A4DD-8F7922398D5C}"/>
              </a:ext>
            </a:extLst>
          </p:cNvPr>
          <p:cNvPicPr>
            <a:picLocks noChangeAspect="1"/>
          </p:cNvPicPr>
          <p:nvPr/>
        </p:nvPicPr>
        <p:blipFill rotWithShape="1">
          <a:blip r:embed="rId2"/>
          <a:srcRect b="7037"/>
          <a:stretch/>
        </p:blipFill>
        <p:spPr>
          <a:xfrm>
            <a:off x="0" y="838200"/>
            <a:ext cx="9144000" cy="4781550"/>
          </a:xfrm>
          <a:prstGeom prst="rect">
            <a:avLst/>
          </a:prstGeom>
        </p:spPr>
      </p:pic>
    </p:spTree>
    <p:extLst>
      <p:ext uri="{BB962C8B-B14F-4D97-AF65-F5344CB8AC3E}">
        <p14:creationId xmlns:p14="http://schemas.microsoft.com/office/powerpoint/2010/main" val="2814325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DD86B-E6CD-4093-9DDE-CD2FE053DFF6}"/>
              </a:ext>
            </a:extLst>
          </p:cNvPr>
          <p:cNvPicPr>
            <a:picLocks noChangeAspect="1"/>
          </p:cNvPicPr>
          <p:nvPr/>
        </p:nvPicPr>
        <p:blipFill>
          <a:blip r:embed="rId2"/>
          <a:stretch>
            <a:fillRect/>
          </a:stretch>
        </p:blipFill>
        <p:spPr>
          <a:xfrm>
            <a:off x="0" y="914400"/>
            <a:ext cx="9144000" cy="5143500"/>
          </a:xfrm>
          <a:prstGeom prst="rect">
            <a:avLst/>
          </a:prstGeom>
        </p:spPr>
      </p:pic>
    </p:spTree>
    <p:extLst>
      <p:ext uri="{BB962C8B-B14F-4D97-AF65-F5344CB8AC3E}">
        <p14:creationId xmlns:p14="http://schemas.microsoft.com/office/powerpoint/2010/main" val="580784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765263-A367-478A-B34A-8D3CDD02EE1E}"/>
              </a:ext>
            </a:extLst>
          </p:cNvPr>
          <p:cNvPicPr>
            <a:picLocks noChangeAspect="1"/>
          </p:cNvPicPr>
          <p:nvPr/>
        </p:nvPicPr>
        <p:blipFill rotWithShape="1">
          <a:blip r:embed="rId2"/>
          <a:srcRect b="7037"/>
          <a:stretch/>
        </p:blipFill>
        <p:spPr>
          <a:xfrm>
            <a:off x="0" y="884959"/>
            <a:ext cx="9144000" cy="4781550"/>
          </a:xfrm>
          <a:prstGeom prst="rect">
            <a:avLst/>
          </a:prstGeom>
        </p:spPr>
      </p:pic>
    </p:spTree>
    <p:extLst>
      <p:ext uri="{BB962C8B-B14F-4D97-AF65-F5344CB8AC3E}">
        <p14:creationId xmlns:p14="http://schemas.microsoft.com/office/powerpoint/2010/main" val="420853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322451-7794-4F66-B8C0-34407E557368}"/>
              </a:ext>
            </a:extLst>
          </p:cNvPr>
          <p:cNvPicPr>
            <a:picLocks noChangeAspect="1"/>
          </p:cNvPicPr>
          <p:nvPr/>
        </p:nvPicPr>
        <p:blipFill rotWithShape="1">
          <a:blip r:embed="rId2"/>
          <a:srcRect b="8148"/>
          <a:stretch/>
        </p:blipFill>
        <p:spPr>
          <a:xfrm>
            <a:off x="0" y="990600"/>
            <a:ext cx="9144000" cy="4724400"/>
          </a:xfrm>
          <a:prstGeom prst="rect">
            <a:avLst/>
          </a:prstGeom>
        </p:spPr>
      </p:pic>
    </p:spTree>
    <p:extLst>
      <p:ext uri="{BB962C8B-B14F-4D97-AF65-F5344CB8AC3E}">
        <p14:creationId xmlns:p14="http://schemas.microsoft.com/office/powerpoint/2010/main" val="97298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2F29B-A07B-42FF-A7EF-60AFF25E7949}"/>
              </a:ext>
            </a:extLst>
          </p:cNvPr>
          <p:cNvPicPr>
            <a:picLocks noChangeAspect="1"/>
          </p:cNvPicPr>
          <p:nvPr/>
        </p:nvPicPr>
        <p:blipFill rotWithShape="1">
          <a:blip r:embed="rId2"/>
          <a:srcRect b="7037"/>
          <a:stretch/>
        </p:blipFill>
        <p:spPr>
          <a:xfrm>
            <a:off x="0" y="990600"/>
            <a:ext cx="9144000" cy="4781550"/>
          </a:xfrm>
          <a:prstGeom prst="rect">
            <a:avLst/>
          </a:prstGeom>
        </p:spPr>
      </p:pic>
    </p:spTree>
    <p:extLst>
      <p:ext uri="{BB962C8B-B14F-4D97-AF65-F5344CB8AC3E}">
        <p14:creationId xmlns:p14="http://schemas.microsoft.com/office/powerpoint/2010/main" val="132447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EEEE43-C3B1-415F-867A-7A902F583A0F}"/>
              </a:ext>
            </a:extLst>
          </p:cNvPr>
          <p:cNvPicPr>
            <a:picLocks noChangeAspect="1"/>
          </p:cNvPicPr>
          <p:nvPr/>
        </p:nvPicPr>
        <p:blipFill rotWithShape="1">
          <a:blip r:embed="rId2"/>
          <a:srcRect r="11667" b="4074"/>
          <a:stretch/>
        </p:blipFill>
        <p:spPr>
          <a:xfrm>
            <a:off x="0" y="857249"/>
            <a:ext cx="8839200" cy="5399417"/>
          </a:xfrm>
          <a:prstGeom prst="rect">
            <a:avLst/>
          </a:prstGeom>
        </p:spPr>
      </p:pic>
      <p:sp>
        <p:nvSpPr>
          <p:cNvPr id="3" name="TextBox 2">
            <a:extLst>
              <a:ext uri="{FF2B5EF4-FFF2-40B4-BE49-F238E27FC236}">
                <a16:creationId xmlns:a16="http://schemas.microsoft.com/office/drawing/2014/main" id="{625C7C1D-1E8B-4E1D-88E9-B93CE7545B05}"/>
              </a:ext>
            </a:extLst>
          </p:cNvPr>
          <p:cNvSpPr txBox="1"/>
          <p:nvPr/>
        </p:nvSpPr>
        <p:spPr>
          <a:xfrm>
            <a:off x="7239000" y="2697481"/>
            <a:ext cx="1447800" cy="369332"/>
          </a:xfrm>
          <a:prstGeom prst="rect">
            <a:avLst/>
          </a:prstGeom>
          <a:noFill/>
        </p:spPr>
        <p:txBody>
          <a:bodyPr wrap="square" rtlCol="0">
            <a:spAutoFit/>
          </a:bodyPr>
          <a:lstStyle/>
          <a:p>
            <a:r>
              <a:rPr lang="en-IN" b="1" dirty="0">
                <a:solidFill>
                  <a:srgbClr val="FF0000"/>
                </a:solidFill>
              </a:rPr>
              <a:t>Obsolete</a:t>
            </a:r>
          </a:p>
        </p:txBody>
      </p:sp>
    </p:spTree>
    <p:extLst>
      <p:ext uri="{BB962C8B-B14F-4D97-AF65-F5344CB8AC3E}">
        <p14:creationId xmlns:p14="http://schemas.microsoft.com/office/powerpoint/2010/main" val="1233790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463A4C-D028-4FAD-B6BA-502C23BB1FA4}"/>
              </a:ext>
            </a:extLst>
          </p:cNvPr>
          <p:cNvPicPr>
            <a:picLocks noChangeAspect="1"/>
          </p:cNvPicPr>
          <p:nvPr/>
        </p:nvPicPr>
        <p:blipFill rotWithShape="1">
          <a:blip r:embed="rId2"/>
          <a:srcRect t="11480" b="8519"/>
          <a:stretch/>
        </p:blipFill>
        <p:spPr>
          <a:xfrm>
            <a:off x="0" y="1447800"/>
            <a:ext cx="9144000" cy="4648200"/>
          </a:xfrm>
          <a:prstGeom prst="rect">
            <a:avLst/>
          </a:prstGeom>
        </p:spPr>
      </p:pic>
      <p:sp>
        <p:nvSpPr>
          <p:cNvPr id="3" name="TextBox 2">
            <a:extLst>
              <a:ext uri="{FF2B5EF4-FFF2-40B4-BE49-F238E27FC236}">
                <a16:creationId xmlns:a16="http://schemas.microsoft.com/office/drawing/2014/main" id="{94F4D846-24C7-41EB-AD33-766F509D1BB8}"/>
              </a:ext>
            </a:extLst>
          </p:cNvPr>
          <p:cNvSpPr txBox="1"/>
          <p:nvPr/>
        </p:nvSpPr>
        <p:spPr>
          <a:xfrm>
            <a:off x="7239000" y="2697481"/>
            <a:ext cx="1447800" cy="369332"/>
          </a:xfrm>
          <a:prstGeom prst="rect">
            <a:avLst/>
          </a:prstGeom>
          <a:noFill/>
        </p:spPr>
        <p:txBody>
          <a:bodyPr wrap="square" rtlCol="0">
            <a:spAutoFit/>
          </a:bodyPr>
          <a:lstStyle/>
          <a:p>
            <a:r>
              <a:rPr lang="en-IN" b="1" dirty="0">
                <a:solidFill>
                  <a:srgbClr val="FF0000"/>
                </a:solidFill>
              </a:rPr>
              <a:t>Obsolete</a:t>
            </a:r>
          </a:p>
        </p:txBody>
      </p:sp>
      <p:sp>
        <p:nvSpPr>
          <p:cNvPr id="4" name="TextBox 3">
            <a:extLst>
              <a:ext uri="{FF2B5EF4-FFF2-40B4-BE49-F238E27FC236}">
                <a16:creationId xmlns:a16="http://schemas.microsoft.com/office/drawing/2014/main" id="{4449FFB1-E6F4-4ECD-9D2B-0A69AAB206A1}"/>
              </a:ext>
            </a:extLst>
          </p:cNvPr>
          <p:cNvSpPr txBox="1"/>
          <p:nvPr/>
        </p:nvSpPr>
        <p:spPr>
          <a:xfrm>
            <a:off x="6248400" y="5486400"/>
            <a:ext cx="2262158" cy="369332"/>
          </a:xfrm>
          <a:prstGeom prst="rect">
            <a:avLst/>
          </a:prstGeom>
          <a:noFill/>
        </p:spPr>
        <p:txBody>
          <a:bodyPr wrap="none" rtlCol="0">
            <a:spAutoFit/>
          </a:bodyPr>
          <a:lstStyle/>
          <a:p>
            <a:r>
              <a:rPr lang="en-IN" b="1" dirty="0">
                <a:solidFill>
                  <a:srgbClr val="FF0000"/>
                </a:solidFill>
              </a:rPr>
              <a:t>Sequence Diagram</a:t>
            </a:r>
          </a:p>
        </p:txBody>
      </p:sp>
    </p:spTree>
    <p:extLst>
      <p:ext uri="{BB962C8B-B14F-4D97-AF65-F5344CB8AC3E}">
        <p14:creationId xmlns:p14="http://schemas.microsoft.com/office/powerpoint/2010/main" val="1200590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5C7C1D-1E8B-4E1D-88E9-B93CE7545B05}"/>
              </a:ext>
            </a:extLst>
          </p:cNvPr>
          <p:cNvSpPr txBox="1"/>
          <p:nvPr/>
        </p:nvSpPr>
        <p:spPr>
          <a:xfrm>
            <a:off x="7354455" y="609600"/>
            <a:ext cx="1447800" cy="369332"/>
          </a:xfrm>
          <a:prstGeom prst="rect">
            <a:avLst/>
          </a:prstGeom>
          <a:noFill/>
        </p:spPr>
        <p:txBody>
          <a:bodyPr wrap="square" rtlCol="0">
            <a:spAutoFit/>
          </a:bodyPr>
          <a:lstStyle/>
          <a:p>
            <a:r>
              <a:rPr lang="en-IN" b="1" dirty="0">
                <a:solidFill>
                  <a:srgbClr val="FF0000"/>
                </a:solidFill>
              </a:rPr>
              <a:t>Obsolete</a:t>
            </a:r>
          </a:p>
        </p:txBody>
      </p:sp>
      <p:pic>
        <p:nvPicPr>
          <p:cNvPr id="8" name="Picture 7">
            <a:extLst>
              <a:ext uri="{FF2B5EF4-FFF2-40B4-BE49-F238E27FC236}">
                <a16:creationId xmlns:a16="http://schemas.microsoft.com/office/drawing/2014/main" id="{D9472598-6305-4924-BC01-90CE7557605D}"/>
              </a:ext>
            </a:extLst>
          </p:cNvPr>
          <p:cNvPicPr>
            <a:picLocks noChangeAspect="1"/>
          </p:cNvPicPr>
          <p:nvPr/>
        </p:nvPicPr>
        <p:blipFill>
          <a:blip r:embed="rId2"/>
          <a:stretch>
            <a:fillRect/>
          </a:stretch>
        </p:blipFill>
        <p:spPr>
          <a:xfrm>
            <a:off x="-13855" y="1295400"/>
            <a:ext cx="9144000" cy="5143500"/>
          </a:xfrm>
          <a:prstGeom prst="rect">
            <a:avLst/>
          </a:prstGeom>
        </p:spPr>
      </p:pic>
    </p:spTree>
    <p:extLst>
      <p:ext uri="{BB962C8B-B14F-4D97-AF65-F5344CB8AC3E}">
        <p14:creationId xmlns:p14="http://schemas.microsoft.com/office/powerpoint/2010/main" val="2126160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D5BA4-E6F3-4E5E-857B-1232C04B8A2C}"/>
              </a:ext>
            </a:extLst>
          </p:cNvPr>
          <p:cNvPicPr>
            <a:picLocks noChangeAspect="1"/>
          </p:cNvPicPr>
          <p:nvPr/>
        </p:nvPicPr>
        <p:blipFill rotWithShape="1">
          <a:blip r:embed="rId2"/>
          <a:srcRect b="7037"/>
          <a:stretch/>
        </p:blipFill>
        <p:spPr>
          <a:xfrm>
            <a:off x="0" y="857250"/>
            <a:ext cx="9144000" cy="4781550"/>
          </a:xfrm>
          <a:prstGeom prst="rect">
            <a:avLst/>
          </a:prstGeom>
        </p:spPr>
      </p:pic>
    </p:spTree>
    <p:extLst>
      <p:ext uri="{BB962C8B-B14F-4D97-AF65-F5344CB8AC3E}">
        <p14:creationId xmlns:p14="http://schemas.microsoft.com/office/powerpoint/2010/main" val="330807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IN" dirty="0"/>
              <a:t>Entities</a:t>
            </a:r>
          </a:p>
          <a:p>
            <a:r>
              <a:rPr lang="en-IN" dirty="0"/>
              <a:t>Domain Services</a:t>
            </a:r>
          </a:p>
          <a:p>
            <a:r>
              <a:rPr lang="en-IN" dirty="0"/>
              <a:t>Domain Events</a:t>
            </a:r>
          </a:p>
          <a:p>
            <a:r>
              <a:rPr lang="en-IN" dirty="0"/>
              <a:t>Aggregates</a:t>
            </a:r>
            <a:endParaRPr lang="en-US" dirty="0"/>
          </a:p>
        </p:txBody>
      </p:sp>
      <p:sp>
        <p:nvSpPr>
          <p:cNvPr id="3" name="Title 2"/>
          <p:cNvSpPr>
            <a:spLocks noGrp="1"/>
          </p:cNvSpPr>
          <p:nvPr>
            <p:ph type="title"/>
          </p:nvPr>
        </p:nvSpPr>
        <p:spPr/>
        <p:txBody>
          <a:bodyPr/>
          <a:lstStyle/>
          <a:p>
            <a:r>
              <a:rPr lang="en-IN" dirty="0"/>
              <a:t>API Design</a:t>
            </a:r>
          </a:p>
        </p:txBody>
      </p:sp>
    </p:spTree>
    <p:extLst>
      <p:ext uri="{BB962C8B-B14F-4D97-AF65-F5344CB8AC3E}">
        <p14:creationId xmlns:p14="http://schemas.microsoft.com/office/powerpoint/2010/main" val="3613659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324B36-5AAE-45C9-BD44-211FC3315BBC}"/>
              </a:ext>
            </a:extLst>
          </p:cNvPr>
          <p:cNvPicPr>
            <a:picLocks noChangeAspect="1"/>
          </p:cNvPicPr>
          <p:nvPr/>
        </p:nvPicPr>
        <p:blipFill rotWithShape="1">
          <a:blip r:embed="rId2"/>
          <a:srcRect b="5555"/>
          <a:stretch/>
        </p:blipFill>
        <p:spPr>
          <a:xfrm>
            <a:off x="0" y="857250"/>
            <a:ext cx="9144000" cy="4857750"/>
          </a:xfrm>
          <a:prstGeom prst="rect">
            <a:avLst/>
          </a:prstGeom>
        </p:spPr>
      </p:pic>
    </p:spTree>
    <p:extLst>
      <p:ext uri="{BB962C8B-B14F-4D97-AF65-F5344CB8AC3E}">
        <p14:creationId xmlns:p14="http://schemas.microsoft.com/office/powerpoint/2010/main" val="2341847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7ADA6F-22C7-45BF-B045-2A0CEFC88C38}"/>
              </a:ext>
            </a:extLst>
          </p:cNvPr>
          <p:cNvPicPr>
            <a:picLocks noChangeAspect="1"/>
          </p:cNvPicPr>
          <p:nvPr/>
        </p:nvPicPr>
        <p:blipFill rotWithShape="1">
          <a:blip r:embed="rId2"/>
          <a:srcRect b="5555"/>
          <a:stretch/>
        </p:blipFill>
        <p:spPr>
          <a:xfrm>
            <a:off x="0" y="857250"/>
            <a:ext cx="9144000" cy="4857750"/>
          </a:xfrm>
          <a:prstGeom prst="rect">
            <a:avLst/>
          </a:prstGeom>
        </p:spPr>
      </p:pic>
    </p:spTree>
    <p:extLst>
      <p:ext uri="{BB962C8B-B14F-4D97-AF65-F5344CB8AC3E}">
        <p14:creationId xmlns:p14="http://schemas.microsoft.com/office/powerpoint/2010/main" val="750835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A6C7D0-7572-434D-8EC0-3A8EFB28F782}"/>
              </a:ext>
            </a:extLst>
          </p:cNvPr>
          <p:cNvPicPr>
            <a:picLocks noChangeAspect="1"/>
          </p:cNvPicPr>
          <p:nvPr/>
        </p:nvPicPr>
        <p:blipFill rotWithShape="1">
          <a:blip r:embed="rId2"/>
          <a:srcRect b="8148"/>
          <a:stretch/>
        </p:blipFill>
        <p:spPr>
          <a:xfrm>
            <a:off x="0" y="990600"/>
            <a:ext cx="9144000" cy="4724400"/>
          </a:xfrm>
          <a:prstGeom prst="rect">
            <a:avLst/>
          </a:prstGeom>
        </p:spPr>
      </p:pic>
    </p:spTree>
    <p:extLst>
      <p:ext uri="{BB962C8B-B14F-4D97-AF65-F5344CB8AC3E}">
        <p14:creationId xmlns:p14="http://schemas.microsoft.com/office/powerpoint/2010/main" val="3812605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87EC04-9A0F-4D20-8A9D-37B3C228EBC7}"/>
              </a:ext>
            </a:extLst>
          </p:cNvPr>
          <p:cNvPicPr>
            <a:picLocks noChangeAspect="1"/>
          </p:cNvPicPr>
          <p:nvPr/>
        </p:nvPicPr>
        <p:blipFill rotWithShape="1">
          <a:blip r:embed="rId2"/>
          <a:srcRect b="7037"/>
          <a:stretch/>
        </p:blipFill>
        <p:spPr>
          <a:xfrm>
            <a:off x="0" y="857250"/>
            <a:ext cx="9144000" cy="4781550"/>
          </a:xfrm>
          <a:prstGeom prst="rect">
            <a:avLst/>
          </a:prstGeom>
        </p:spPr>
      </p:pic>
    </p:spTree>
    <p:extLst>
      <p:ext uri="{BB962C8B-B14F-4D97-AF65-F5344CB8AC3E}">
        <p14:creationId xmlns:p14="http://schemas.microsoft.com/office/powerpoint/2010/main" val="1498115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CAAB41-FDA1-4C4A-8421-E674B14F59CF}"/>
              </a:ext>
            </a:extLst>
          </p:cNvPr>
          <p:cNvPicPr>
            <a:picLocks noChangeAspect="1"/>
          </p:cNvPicPr>
          <p:nvPr/>
        </p:nvPicPr>
        <p:blipFill rotWithShape="1">
          <a:blip r:embed="rId2"/>
          <a:srcRect b="5555"/>
          <a:stretch/>
        </p:blipFill>
        <p:spPr>
          <a:xfrm>
            <a:off x="0" y="857250"/>
            <a:ext cx="9144000" cy="4857750"/>
          </a:xfrm>
          <a:prstGeom prst="rect">
            <a:avLst/>
          </a:prstGeom>
        </p:spPr>
      </p:pic>
    </p:spTree>
    <p:extLst>
      <p:ext uri="{BB962C8B-B14F-4D97-AF65-F5344CB8AC3E}">
        <p14:creationId xmlns:p14="http://schemas.microsoft.com/office/powerpoint/2010/main" val="3786139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722813-24B7-4E39-9348-07F57527B9FE}"/>
              </a:ext>
            </a:extLst>
          </p:cNvPr>
          <p:cNvPicPr>
            <a:picLocks noChangeAspect="1"/>
          </p:cNvPicPr>
          <p:nvPr/>
        </p:nvPicPr>
        <p:blipFill rotWithShape="1">
          <a:blip r:embed="rId2"/>
          <a:srcRect b="5555"/>
          <a:stretch/>
        </p:blipFill>
        <p:spPr>
          <a:xfrm>
            <a:off x="0" y="857250"/>
            <a:ext cx="9144000" cy="4857750"/>
          </a:xfrm>
          <a:prstGeom prst="rect">
            <a:avLst/>
          </a:prstGeom>
        </p:spPr>
      </p:pic>
    </p:spTree>
    <p:extLst>
      <p:ext uri="{BB962C8B-B14F-4D97-AF65-F5344CB8AC3E}">
        <p14:creationId xmlns:p14="http://schemas.microsoft.com/office/powerpoint/2010/main" val="1470142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C96F2-A003-489B-993C-C3286B70359B}"/>
              </a:ext>
            </a:extLst>
          </p:cNvPr>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421774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884432-173B-4328-9799-7EDD95B0A7C9}"/>
              </a:ext>
            </a:extLst>
          </p:cNvPr>
          <p:cNvPicPr>
            <a:picLocks noChangeAspect="1"/>
          </p:cNvPicPr>
          <p:nvPr/>
        </p:nvPicPr>
        <p:blipFill rotWithShape="1">
          <a:blip r:embed="rId2"/>
          <a:srcRect b="6666"/>
          <a:stretch/>
        </p:blipFill>
        <p:spPr>
          <a:xfrm>
            <a:off x="0" y="914400"/>
            <a:ext cx="9144000" cy="4800600"/>
          </a:xfrm>
          <a:prstGeom prst="rect">
            <a:avLst/>
          </a:prstGeom>
        </p:spPr>
      </p:pic>
    </p:spTree>
    <p:extLst>
      <p:ext uri="{BB962C8B-B14F-4D97-AF65-F5344CB8AC3E}">
        <p14:creationId xmlns:p14="http://schemas.microsoft.com/office/powerpoint/2010/main" val="2038047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B996A-4FAA-48D6-93DA-01050F7D9D7B}"/>
              </a:ext>
            </a:extLst>
          </p:cNvPr>
          <p:cNvPicPr>
            <a:picLocks noChangeAspect="1"/>
          </p:cNvPicPr>
          <p:nvPr/>
        </p:nvPicPr>
        <p:blipFill rotWithShape="1">
          <a:blip r:embed="rId2"/>
          <a:srcRect t="5018" b="7575"/>
          <a:stretch/>
        </p:blipFill>
        <p:spPr>
          <a:xfrm>
            <a:off x="0" y="1143000"/>
            <a:ext cx="9144000" cy="4953000"/>
          </a:xfrm>
          <a:prstGeom prst="rect">
            <a:avLst/>
          </a:prstGeom>
        </p:spPr>
      </p:pic>
    </p:spTree>
    <p:extLst>
      <p:ext uri="{BB962C8B-B14F-4D97-AF65-F5344CB8AC3E}">
        <p14:creationId xmlns:p14="http://schemas.microsoft.com/office/powerpoint/2010/main" val="3159013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6A0B85-3252-48B9-BD17-5DF2A974364E}"/>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45721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BB8F87-7025-4CE8-B08D-23928A2289E3}"/>
              </a:ext>
            </a:extLst>
          </p:cNvPr>
          <p:cNvPicPr>
            <a:picLocks noChangeAspect="1"/>
          </p:cNvPicPr>
          <p:nvPr/>
        </p:nvPicPr>
        <p:blipFill rotWithShape="1">
          <a:blip r:embed="rId2"/>
          <a:srcRect b="8139"/>
          <a:stretch/>
        </p:blipFill>
        <p:spPr>
          <a:xfrm>
            <a:off x="0" y="419100"/>
            <a:ext cx="9144000" cy="6019800"/>
          </a:xfrm>
          <a:prstGeom prst="rect">
            <a:avLst/>
          </a:prstGeom>
        </p:spPr>
      </p:pic>
    </p:spTree>
    <p:extLst>
      <p:ext uri="{BB962C8B-B14F-4D97-AF65-F5344CB8AC3E}">
        <p14:creationId xmlns:p14="http://schemas.microsoft.com/office/powerpoint/2010/main" val="2430712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D4517-20BC-4FB2-A2C0-FFB5F5C6550A}"/>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933082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A5B1CE-FE2A-474B-A5EC-FC5BF91A7350}"/>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960619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752DFC-274B-4F70-A6D2-C82FA3947943}"/>
              </a:ext>
            </a:extLst>
          </p:cNvPr>
          <p:cNvPicPr>
            <a:picLocks noChangeAspect="1"/>
          </p:cNvPicPr>
          <p:nvPr/>
        </p:nvPicPr>
        <p:blipFill rotWithShape="1">
          <a:blip r:embed="rId2"/>
          <a:srcRect b="5555"/>
          <a:stretch/>
        </p:blipFill>
        <p:spPr>
          <a:xfrm>
            <a:off x="0" y="857250"/>
            <a:ext cx="9144000" cy="4857750"/>
          </a:xfrm>
          <a:prstGeom prst="rect">
            <a:avLst/>
          </a:prstGeom>
        </p:spPr>
      </p:pic>
    </p:spTree>
    <p:extLst>
      <p:ext uri="{BB962C8B-B14F-4D97-AF65-F5344CB8AC3E}">
        <p14:creationId xmlns:p14="http://schemas.microsoft.com/office/powerpoint/2010/main" val="3111753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8F1858-B6EB-4995-800E-C4C1FC866E42}"/>
              </a:ext>
            </a:extLst>
          </p:cNvPr>
          <p:cNvPicPr>
            <a:picLocks noChangeAspect="1"/>
          </p:cNvPicPr>
          <p:nvPr/>
        </p:nvPicPr>
        <p:blipFill rotWithShape="1">
          <a:blip r:embed="rId2"/>
          <a:srcRect b="7037"/>
          <a:stretch/>
        </p:blipFill>
        <p:spPr>
          <a:xfrm>
            <a:off x="0" y="857250"/>
            <a:ext cx="9144000" cy="4781550"/>
          </a:xfrm>
          <a:prstGeom prst="rect">
            <a:avLst/>
          </a:prstGeom>
        </p:spPr>
      </p:pic>
    </p:spTree>
    <p:extLst>
      <p:ext uri="{BB962C8B-B14F-4D97-AF65-F5344CB8AC3E}">
        <p14:creationId xmlns:p14="http://schemas.microsoft.com/office/powerpoint/2010/main" val="34758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2578F-06F4-4548-BCD7-EFF95C67DF6B}"/>
              </a:ext>
            </a:extLst>
          </p:cNvPr>
          <p:cNvPicPr>
            <a:picLocks noChangeAspect="1"/>
          </p:cNvPicPr>
          <p:nvPr/>
        </p:nvPicPr>
        <p:blipFill rotWithShape="1">
          <a:blip r:embed="rId2"/>
          <a:srcRect b="7037"/>
          <a:stretch/>
        </p:blipFill>
        <p:spPr>
          <a:xfrm>
            <a:off x="0" y="857250"/>
            <a:ext cx="9144000" cy="4781550"/>
          </a:xfrm>
          <a:prstGeom prst="rect">
            <a:avLst/>
          </a:prstGeom>
        </p:spPr>
      </p:pic>
    </p:spTree>
    <p:extLst>
      <p:ext uri="{BB962C8B-B14F-4D97-AF65-F5344CB8AC3E}">
        <p14:creationId xmlns:p14="http://schemas.microsoft.com/office/powerpoint/2010/main" val="3040515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23C6A6-074A-4C40-887B-13B891E1355E}"/>
              </a:ext>
            </a:extLst>
          </p:cNvPr>
          <p:cNvSpPr>
            <a:spLocks noGrp="1"/>
          </p:cNvSpPr>
          <p:nvPr>
            <p:ph sz="quarter" idx="12"/>
          </p:nvPr>
        </p:nvSpPr>
        <p:spPr/>
        <p:txBody>
          <a:bodyPr/>
          <a:lstStyle/>
          <a:p>
            <a:r>
              <a:rPr lang="en-US" dirty="0"/>
              <a:t>DDD emphasizes the need to focus on the business problem domain: its terminology, the core reasons behind why the software is being developed, and what success means to the business. </a:t>
            </a:r>
          </a:p>
          <a:p>
            <a:r>
              <a:rPr lang="en-US" dirty="0"/>
              <a:t>The need for the development team to value domain knowledge just as much as technical expertise is vital to gain a deeper insight into the problem domain and to decompose large domains into smaller subdomains.</a:t>
            </a:r>
            <a:endParaRPr lang="en-IN" dirty="0"/>
          </a:p>
        </p:txBody>
      </p:sp>
      <p:sp>
        <p:nvSpPr>
          <p:cNvPr id="3" name="Title 2">
            <a:extLst>
              <a:ext uri="{FF2B5EF4-FFF2-40B4-BE49-F238E27FC236}">
                <a16:creationId xmlns:a16="http://schemas.microsoft.com/office/drawing/2014/main" id="{4876DB7A-5050-48E8-AA72-6197A48A019B}"/>
              </a:ext>
            </a:extLst>
          </p:cNvPr>
          <p:cNvSpPr>
            <a:spLocks noGrp="1"/>
          </p:cNvSpPr>
          <p:nvPr>
            <p:ph type="title"/>
          </p:nvPr>
        </p:nvSpPr>
        <p:spPr/>
        <p:txBody>
          <a:bodyPr/>
          <a:lstStyle/>
          <a:p>
            <a:r>
              <a:rPr lang="en-IN" dirty="0"/>
              <a:t>Problem Space</a:t>
            </a:r>
          </a:p>
        </p:txBody>
      </p:sp>
    </p:spTree>
    <p:extLst>
      <p:ext uri="{BB962C8B-B14F-4D97-AF65-F5344CB8AC3E}">
        <p14:creationId xmlns:p14="http://schemas.microsoft.com/office/powerpoint/2010/main" val="2363098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E8F8F-7CB4-4AD0-BF2B-7947DAD3C5DE}"/>
              </a:ext>
            </a:extLst>
          </p:cNvPr>
          <p:cNvSpPr>
            <a:spLocks noGrp="1"/>
          </p:cNvSpPr>
          <p:nvPr>
            <p:ph type="title"/>
          </p:nvPr>
        </p:nvSpPr>
        <p:spPr/>
        <p:txBody>
          <a:bodyPr/>
          <a:lstStyle/>
          <a:p>
            <a:r>
              <a:rPr lang="en-IN" dirty="0"/>
              <a:t>Problem Space</a:t>
            </a:r>
          </a:p>
        </p:txBody>
      </p:sp>
      <p:pic>
        <p:nvPicPr>
          <p:cNvPr id="4" name="Picture 3">
            <a:extLst>
              <a:ext uri="{FF2B5EF4-FFF2-40B4-BE49-F238E27FC236}">
                <a16:creationId xmlns:a16="http://schemas.microsoft.com/office/drawing/2014/main" id="{73A8F9BD-BCF4-4048-84D1-DF0EDCE573D8}"/>
              </a:ext>
            </a:extLst>
          </p:cNvPr>
          <p:cNvPicPr>
            <a:picLocks noChangeAspect="1"/>
          </p:cNvPicPr>
          <p:nvPr/>
        </p:nvPicPr>
        <p:blipFill>
          <a:blip r:embed="rId2"/>
          <a:stretch>
            <a:fillRect/>
          </a:stretch>
        </p:blipFill>
        <p:spPr>
          <a:xfrm>
            <a:off x="454108" y="1447800"/>
            <a:ext cx="8005251" cy="4953000"/>
          </a:xfrm>
          <a:prstGeom prst="rect">
            <a:avLst/>
          </a:prstGeom>
        </p:spPr>
      </p:pic>
    </p:spTree>
    <p:extLst>
      <p:ext uri="{BB962C8B-B14F-4D97-AF65-F5344CB8AC3E}">
        <p14:creationId xmlns:p14="http://schemas.microsoft.com/office/powerpoint/2010/main" val="206362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5C181E-BD23-4C5A-8943-3FC5D6E6F444}"/>
              </a:ext>
            </a:extLst>
          </p:cNvPr>
          <p:cNvPicPr>
            <a:picLocks noChangeAspect="1"/>
          </p:cNvPicPr>
          <p:nvPr/>
        </p:nvPicPr>
        <p:blipFill rotWithShape="1">
          <a:blip r:embed="rId2"/>
          <a:srcRect t="10000" b="5555"/>
          <a:stretch/>
        </p:blipFill>
        <p:spPr>
          <a:xfrm>
            <a:off x="0" y="1614055"/>
            <a:ext cx="9144000" cy="4343400"/>
          </a:xfrm>
          <a:prstGeom prst="rect">
            <a:avLst/>
          </a:prstGeom>
        </p:spPr>
      </p:pic>
    </p:spTree>
    <p:extLst>
      <p:ext uri="{BB962C8B-B14F-4D97-AF65-F5344CB8AC3E}">
        <p14:creationId xmlns:p14="http://schemas.microsoft.com/office/powerpoint/2010/main" val="2741848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6295-1B14-4425-869F-25F7FE159216}"/>
              </a:ext>
            </a:extLst>
          </p:cNvPr>
          <p:cNvSpPr>
            <a:spLocks noGrp="1"/>
          </p:cNvSpPr>
          <p:nvPr>
            <p:ph type="title"/>
          </p:nvPr>
        </p:nvSpPr>
        <p:spPr/>
        <p:txBody>
          <a:bodyPr/>
          <a:lstStyle/>
          <a:p>
            <a:r>
              <a:rPr lang="en-IN" dirty="0"/>
              <a:t>Domain Expert</a:t>
            </a:r>
          </a:p>
        </p:txBody>
      </p:sp>
      <p:sp>
        <p:nvSpPr>
          <p:cNvPr id="3" name="Content Placeholder 2">
            <a:extLst>
              <a:ext uri="{FF2B5EF4-FFF2-40B4-BE49-F238E27FC236}">
                <a16:creationId xmlns:a16="http://schemas.microsoft.com/office/drawing/2014/main" id="{F92760D0-B115-4839-844D-CF62FC81D7F7}"/>
              </a:ext>
            </a:extLst>
          </p:cNvPr>
          <p:cNvSpPr>
            <a:spLocks noGrp="1"/>
          </p:cNvSpPr>
          <p:nvPr>
            <p:ph sz="quarter" idx="12"/>
          </p:nvPr>
        </p:nvSpPr>
        <p:spPr/>
        <p:txBody>
          <a:bodyPr/>
          <a:lstStyle/>
          <a:p>
            <a:r>
              <a:rPr lang="en-US" dirty="0"/>
              <a:t>Domain Expert :The domain expert is the person who has the knowledge of the system or domain for which the software has to be developed .</a:t>
            </a:r>
          </a:p>
          <a:p>
            <a:r>
              <a:rPr lang="en-US" dirty="0"/>
              <a:t>They would require a product that will help them work on their projects better and hence they require Software Developers</a:t>
            </a:r>
            <a:endParaRPr lang="en-IN" dirty="0"/>
          </a:p>
        </p:txBody>
      </p:sp>
    </p:spTree>
    <p:extLst>
      <p:ext uri="{BB962C8B-B14F-4D97-AF65-F5344CB8AC3E}">
        <p14:creationId xmlns:p14="http://schemas.microsoft.com/office/powerpoint/2010/main" val="6161097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7370D5-1256-4095-86DF-8C97EBCCC9DC}"/>
              </a:ext>
            </a:extLst>
          </p:cNvPr>
          <p:cNvSpPr>
            <a:spLocks noGrp="1"/>
          </p:cNvSpPr>
          <p:nvPr>
            <p:ph sz="quarter" idx="12"/>
          </p:nvPr>
        </p:nvSpPr>
        <p:spPr/>
        <p:txBody>
          <a:bodyPr/>
          <a:lstStyle/>
          <a:p>
            <a:r>
              <a:rPr lang="en-US" dirty="0"/>
              <a:t>Developer : The developer is responsible to take in requirements from the Domain Expert and model a software according to their needs.</a:t>
            </a:r>
            <a:endParaRPr lang="en-IN" dirty="0"/>
          </a:p>
        </p:txBody>
      </p:sp>
      <p:sp>
        <p:nvSpPr>
          <p:cNvPr id="3" name="Title 2">
            <a:extLst>
              <a:ext uri="{FF2B5EF4-FFF2-40B4-BE49-F238E27FC236}">
                <a16:creationId xmlns:a16="http://schemas.microsoft.com/office/drawing/2014/main" id="{F774D293-193E-496D-B5CA-AE24FACB73CB}"/>
              </a:ext>
            </a:extLst>
          </p:cNvPr>
          <p:cNvSpPr>
            <a:spLocks noGrp="1"/>
          </p:cNvSpPr>
          <p:nvPr>
            <p:ph type="title"/>
          </p:nvPr>
        </p:nvSpPr>
        <p:spPr/>
        <p:txBody>
          <a:bodyPr/>
          <a:lstStyle/>
          <a:p>
            <a:r>
              <a:rPr lang="en-IN" dirty="0"/>
              <a:t>Developer</a:t>
            </a:r>
          </a:p>
        </p:txBody>
      </p:sp>
    </p:spTree>
    <p:extLst>
      <p:ext uri="{BB962C8B-B14F-4D97-AF65-F5344CB8AC3E}">
        <p14:creationId xmlns:p14="http://schemas.microsoft.com/office/powerpoint/2010/main" val="1599433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B5FB61-D42A-4F3A-A8C0-4E336B288D65}"/>
              </a:ext>
            </a:extLst>
          </p:cNvPr>
          <p:cNvPicPr>
            <a:picLocks noChangeAspect="1"/>
          </p:cNvPicPr>
          <p:nvPr/>
        </p:nvPicPr>
        <p:blipFill rotWithShape="1">
          <a:blip r:embed="rId2"/>
          <a:srcRect b="8148"/>
          <a:stretch/>
        </p:blipFill>
        <p:spPr>
          <a:xfrm>
            <a:off x="-13855" y="838200"/>
            <a:ext cx="9144000" cy="5257800"/>
          </a:xfrm>
          <a:prstGeom prst="rect">
            <a:avLst/>
          </a:prstGeom>
        </p:spPr>
      </p:pic>
    </p:spTree>
    <p:extLst>
      <p:ext uri="{BB962C8B-B14F-4D97-AF65-F5344CB8AC3E}">
        <p14:creationId xmlns:p14="http://schemas.microsoft.com/office/powerpoint/2010/main" val="28741298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77E35E-EDD9-44BD-8AD5-777AA13ADFD7}"/>
              </a:ext>
            </a:extLst>
          </p:cNvPr>
          <p:cNvSpPr>
            <a:spLocks noGrp="1"/>
          </p:cNvSpPr>
          <p:nvPr>
            <p:ph sz="quarter" idx="12"/>
          </p:nvPr>
        </p:nvSpPr>
        <p:spPr/>
        <p:txBody>
          <a:bodyPr/>
          <a:lstStyle/>
          <a:p>
            <a:r>
              <a:rPr lang="en-US" dirty="0"/>
              <a:t>Domain experts and the developers together are equally responsible towards a final product when using the Domain Driven Design ideology</a:t>
            </a:r>
            <a:endParaRPr lang="en-IN" dirty="0"/>
          </a:p>
        </p:txBody>
      </p:sp>
      <p:sp>
        <p:nvSpPr>
          <p:cNvPr id="3" name="Title 2">
            <a:extLst>
              <a:ext uri="{FF2B5EF4-FFF2-40B4-BE49-F238E27FC236}">
                <a16:creationId xmlns:a16="http://schemas.microsoft.com/office/drawing/2014/main" id="{74D5BE1D-BF60-4A02-BB20-868A1AB7E5BB}"/>
              </a:ext>
            </a:extLst>
          </p:cNvPr>
          <p:cNvSpPr>
            <a:spLocks noGrp="1"/>
          </p:cNvSpPr>
          <p:nvPr>
            <p:ph type="title"/>
          </p:nvPr>
        </p:nvSpPr>
        <p:spPr/>
        <p:txBody>
          <a:bodyPr/>
          <a:lstStyle/>
          <a:p>
            <a:r>
              <a:rPr lang="en-IN" dirty="0"/>
              <a:t>Domain Expert and Developer</a:t>
            </a:r>
          </a:p>
        </p:txBody>
      </p:sp>
    </p:spTree>
    <p:extLst>
      <p:ext uri="{BB962C8B-B14F-4D97-AF65-F5344CB8AC3E}">
        <p14:creationId xmlns:p14="http://schemas.microsoft.com/office/powerpoint/2010/main" val="3821402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E13623-0798-48E2-940A-1D396FEE6787}"/>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701306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1F3A8-0EC8-45F7-8856-593C0C61B1AF}"/>
              </a:ext>
            </a:extLst>
          </p:cNvPr>
          <p:cNvPicPr>
            <a:picLocks noChangeAspect="1"/>
          </p:cNvPicPr>
          <p:nvPr/>
        </p:nvPicPr>
        <p:blipFill>
          <a:blip r:embed="rId2"/>
          <a:stretch>
            <a:fillRect/>
          </a:stretch>
        </p:blipFill>
        <p:spPr>
          <a:xfrm>
            <a:off x="0" y="762000"/>
            <a:ext cx="9144000" cy="5143500"/>
          </a:xfrm>
          <a:prstGeom prst="rect">
            <a:avLst/>
          </a:prstGeom>
        </p:spPr>
      </p:pic>
    </p:spTree>
    <p:extLst>
      <p:ext uri="{BB962C8B-B14F-4D97-AF65-F5344CB8AC3E}">
        <p14:creationId xmlns:p14="http://schemas.microsoft.com/office/powerpoint/2010/main" val="18824073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BE4C7-26FA-493B-B28E-B362C8ABC716}"/>
              </a:ext>
            </a:extLst>
          </p:cNvPr>
          <p:cNvSpPr>
            <a:spLocks noGrp="1"/>
          </p:cNvSpPr>
          <p:nvPr>
            <p:ph sz="quarter" idx="12"/>
          </p:nvPr>
        </p:nvSpPr>
        <p:spPr/>
        <p:txBody>
          <a:bodyPr/>
          <a:lstStyle/>
          <a:p>
            <a:r>
              <a:rPr lang="en-IN" dirty="0"/>
              <a:t>The Solution Space</a:t>
            </a:r>
          </a:p>
          <a:p>
            <a:pPr lvl="1"/>
            <a:r>
              <a:rPr lang="en-US" dirty="0"/>
              <a:t>When you have a sound understanding of the problem domain, strategic patterns of DDD can help you implement a technical solution in synergy with the problem space. </a:t>
            </a:r>
          </a:p>
          <a:p>
            <a:pPr lvl="1"/>
            <a:r>
              <a:rPr lang="en-US" dirty="0"/>
              <a:t>Patterns enable core parts of your system that are crucial to the success of the product to be protected from the generic areas. </a:t>
            </a:r>
          </a:p>
          <a:p>
            <a:pPr marL="225425" lvl="1" indent="0">
              <a:buNone/>
            </a:pPr>
            <a:endParaRPr lang="en-IN" dirty="0"/>
          </a:p>
        </p:txBody>
      </p:sp>
      <p:sp>
        <p:nvSpPr>
          <p:cNvPr id="3" name="Title 2">
            <a:extLst>
              <a:ext uri="{FF2B5EF4-FFF2-40B4-BE49-F238E27FC236}">
                <a16:creationId xmlns:a16="http://schemas.microsoft.com/office/drawing/2014/main" id="{0C4E8F8F-7CB4-4AD0-BF2B-7947DAD3C5DE}"/>
              </a:ext>
            </a:extLst>
          </p:cNvPr>
          <p:cNvSpPr>
            <a:spLocks noGrp="1"/>
          </p:cNvSpPr>
          <p:nvPr>
            <p:ph type="title"/>
          </p:nvPr>
        </p:nvSpPr>
        <p:spPr/>
        <p:txBody>
          <a:bodyPr/>
          <a:lstStyle/>
          <a:p>
            <a:r>
              <a:rPr lang="en-IN" dirty="0"/>
              <a:t>Domain Driven Design</a:t>
            </a:r>
          </a:p>
        </p:txBody>
      </p:sp>
    </p:spTree>
    <p:extLst>
      <p:ext uri="{BB962C8B-B14F-4D97-AF65-F5344CB8AC3E}">
        <p14:creationId xmlns:p14="http://schemas.microsoft.com/office/powerpoint/2010/main" val="1620535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BE4C7-26FA-493B-B28E-B362C8ABC716}"/>
              </a:ext>
            </a:extLst>
          </p:cNvPr>
          <p:cNvSpPr>
            <a:spLocks noGrp="1"/>
          </p:cNvSpPr>
          <p:nvPr>
            <p:ph sz="quarter" idx="12"/>
          </p:nvPr>
        </p:nvSpPr>
        <p:spPr/>
        <p:txBody>
          <a:bodyPr>
            <a:normAutofit fontScale="92500" lnSpcReduction="10000"/>
          </a:bodyPr>
          <a:lstStyle/>
          <a:p>
            <a:r>
              <a:rPr lang="en-US" dirty="0"/>
              <a:t>Core parts of your product that are sufficiently complex or will frequently change should be based on a model. </a:t>
            </a:r>
          </a:p>
          <a:p>
            <a:r>
              <a:rPr lang="en-US" dirty="0"/>
              <a:t>The tactical patterns of DDD along with Model-Driven Design will help you create a useful model of your domain in code. </a:t>
            </a:r>
          </a:p>
          <a:p>
            <a:r>
              <a:rPr lang="en-US" dirty="0"/>
              <a:t>A model is the home to all of the domain logic that enables your application to fulfill business use cases. </a:t>
            </a:r>
          </a:p>
          <a:p>
            <a:r>
              <a:rPr lang="en-US" dirty="0"/>
              <a:t>A model is kept separate from technical complexities to enable business rules and policies to evolve. </a:t>
            </a:r>
          </a:p>
          <a:p>
            <a:r>
              <a:rPr lang="en-US" dirty="0"/>
              <a:t>A model that is in synergy with the problem domain will enable your software to be adaptable and understood by other developers</a:t>
            </a:r>
            <a:endParaRPr lang="en-IN" dirty="0"/>
          </a:p>
        </p:txBody>
      </p:sp>
      <p:sp>
        <p:nvSpPr>
          <p:cNvPr id="3" name="Title 2">
            <a:extLst>
              <a:ext uri="{FF2B5EF4-FFF2-40B4-BE49-F238E27FC236}">
                <a16:creationId xmlns:a16="http://schemas.microsoft.com/office/drawing/2014/main" id="{0C4E8F8F-7CB4-4AD0-BF2B-7947DAD3C5DE}"/>
              </a:ext>
            </a:extLst>
          </p:cNvPr>
          <p:cNvSpPr>
            <a:spLocks noGrp="1"/>
          </p:cNvSpPr>
          <p:nvPr>
            <p:ph type="title"/>
          </p:nvPr>
        </p:nvSpPr>
        <p:spPr/>
        <p:txBody>
          <a:bodyPr/>
          <a:lstStyle/>
          <a:p>
            <a:r>
              <a:rPr lang="en-IN" dirty="0"/>
              <a:t>Solution Space</a:t>
            </a:r>
          </a:p>
        </p:txBody>
      </p:sp>
    </p:spTree>
    <p:extLst>
      <p:ext uri="{BB962C8B-B14F-4D97-AF65-F5344CB8AC3E}">
        <p14:creationId xmlns:p14="http://schemas.microsoft.com/office/powerpoint/2010/main" val="8253333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4E8F8F-7CB4-4AD0-BF2B-7947DAD3C5DE}"/>
              </a:ext>
            </a:extLst>
          </p:cNvPr>
          <p:cNvSpPr>
            <a:spLocks noGrp="1"/>
          </p:cNvSpPr>
          <p:nvPr>
            <p:ph type="title"/>
          </p:nvPr>
        </p:nvSpPr>
        <p:spPr/>
        <p:txBody>
          <a:bodyPr/>
          <a:lstStyle/>
          <a:p>
            <a:r>
              <a:rPr lang="en-IN" dirty="0"/>
              <a:t>Solution Space</a:t>
            </a:r>
          </a:p>
        </p:txBody>
      </p:sp>
      <p:pic>
        <p:nvPicPr>
          <p:cNvPr id="6" name="Picture 5">
            <a:extLst>
              <a:ext uri="{FF2B5EF4-FFF2-40B4-BE49-F238E27FC236}">
                <a16:creationId xmlns:a16="http://schemas.microsoft.com/office/drawing/2014/main" id="{3BF3914B-9B3E-477D-8034-013DBF776721}"/>
              </a:ext>
            </a:extLst>
          </p:cNvPr>
          <p:cNvPicPr>
            <a:picLocks noChangeAspect="1"/>
          </p:cNvPicPr>
          <p:nvPr/>
        </p:nvPicPr>
        <p:blipFill>
          <a:blip r:embed="rId2"/>
          <a:stretch>
            <a:fillRect/>
          </a:stretch>
        </p:blipFill>
        <p:spPr>
          <a:xfrm>
            <a:off x="609600" y="1676400"/>
            <a:ext cx="7924800" cy="4724051"/>
          </a:xfrm>
          <a:prstGeom prst="rect">
            <a:avLst/>
          </a:prstGeom>
        </p:spPr>
      </p:pic>
    </p:spTree>
    <p:extLst>
      <p:ext uri="{BB962C8B-B14F-4D97-AF65-F5344CB8AC3E}">
        <p14:creationId xmlns:p14="http://schemas.microsoft.com/office/powerpoint/2010/main" val="21782419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AE13D7-3A2E-4E2B-94F5-BB1422C2DE8A}"/>
              </a:ext>
            </a:extLst>
          </p:cNvPr>
          <p:cNvPicPr>
            <a:picLocks noChangeAspect="1"/>
          </p:cNvPicPr>
          <p:nvPr/>
        </p:nvPicPr>
        <p:blipFill>
          <a:blip r:embed="rId2"/>
          <a:stretch>
            <a:fillRect/>
          </a:stretch>
        </p:blipFill>
        <p:spPr>
          <a:xfrm>
            <a:off x="990600" y="2438400"/>
            <a:ext cx="6858000" cy="3857625"/>
          </a:xfrm>
          <a:prstGeom prst="rect">
            <a:avLst/>
          </a:prstGeom>
        </p:spPr>
      </p:pic>
      <p:sp>
        <p:nvSpPr>
          <p:cNvPr id="3" name="TextBox 2">
            <a:extLst>
              <a:ext uri="{FF2B5EF4-FFF2-40B4-BE49-F238E27FC236}">
                <a16:creationId xmlns:a16="http://schemas.microsoft.com/office/drawing/2014/main" id="{283DC61E-6067-49AB-8CE8-3142071E9334}"/>
              </a:ext>
            </a:extLst>
          </p:cNvPr>
          <p:cNvSpPr txBox="1"/>
          <p:nvPr/>
        </p:nvSpPr>
        <p:spPr>
          <a:xfrm>
            <a:off x="228600" y="381000"/>
            <a:ext cx="8763000" cy="1754326"/>
          </a:xfrm>
          <a:prstGeom prst="rect">
            <a:avLst/>
          </a:prstGeom>
          <a:noFill/>
        </p:spPr>
        <p:txBody>
          <a:bodyPr wrap="square" rtlCol="0">
            <a:spAutoFit/>
          </a:bodyPr>
          <a:lstStyle/>
          <a:p>
            <a:r>
              <a:rPr lang="en-US" dirty="0"/>
              <a:t>The phrase ubiquitous language was first coined in </a:t>
            </a:r>
            <a:r>
              <a:rPr lang="en-US" i="1" dirty="0"/>
              <a:t>Domain-Driven Design</a:t>
            </a:r>
            <a:r>
              <a:rPr lang="en-US" dirty="0"/>
              <a:t> by Eric Evans. </a:t>
            </a:r>
          </a:p>
          <a:p>
            <a:r>
              <a:rPr lang="en-US" dirty="0"/>
              <a:t>It’s “the practice of building up a common, rigorous language between developers and users.” </a:t>
            </a:r>
          </a:p>
          <a:p>
            <a:r>
              <a:rPr lang="en-US" b="1" dirty="0">
                <a:solidFill>
                  <a:srgbClr val="00B050"/>
                </a:solidFill>
              </a:rPr>
              <a:t>A ubiquitous language is your team’s first line of defense against miscommunications.</a:t>
            </a:r>
            <a:endParaRPr lang="en-IN" b="1" dirty="0">
              <a:solidFill>
                <a:srgbClr val="00B050"/>
              </a:solidFill>
            </a:endParaRPr>
          </a:p>
        </p:txBody>
      </p:sp>
    </p:spTree>
    <p:extLst>
      <p:ext uri="{BB962C8B-B14F-4D97-AF65-F5344CB8AC3E}">
        <p14:creationId xmlns:p14="http://schemas.microsoft.com/office/powerpoint/2010/main" val="37346460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99CFB2-2226-469E-BFCD-482283A27ACD}"/>
              </a:ext>
            </a:extLst>
          </p:cNvPr>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3395152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173D86-FED2-445B-90F0-D5BFAB97CA23}"/>
              </a:ext>
            </a:extLst>
          </p:cNvPr>
          <p:cNvPicPr>
            <a:picLocks noChangeAspect="1"/>
          </p:cNvPicPr>
          <p:nvPr/>
        </p:nvPicPr>
        <p:blipFill rotWithShape="1">
          <a:blip r:embed="rId2"/>
          <a:srcRect t="4445" b="6667"/>
          <a:stretch/>
        </p:blipFill>
        <p:spPr>
          <a:xfrm>
            <a:off x="0" y="1143000"/>
            <a:ext cx="9144000" cy="4572000"/>
          </a:xfrm>
          <a:prstGeom prst="rect">
            <a:avLst/>
          </a:prstGeom>
        </p:spPr>
      </p:pic>
    </p:spTree>
    <p:extLst>
      <p:ext uri="{BB962C8B-B14F-4D97-AF65-F5344CB8AC3E}">
        <p14:creationId xmlns:p14="http://schemas.microsoft.com/office/powerpoint/2010/main" val="31613475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0B0F8B-CE6E-4827-86CF-C0D0FB1371A7}"/>
              </a:ext>
            </a:extLst>
          </p:cNvPr>
          <p:cNvPicPr>
            <a:picLocks noChangeAspect="1"/>
          </p:cNvPicPr>
          <p:nvPr/>
        </p:nvPicPr>
        <p:blipFill rotWithShape="1">
          <a:blip r:embed="rId2"/>
          <a:srcRect t="4074" b="8518"/>
          <a:stretch/>
        </p:blipFill>
        <p:spPr>
          <a:xfrm>
            <a:off x="0" y="1181100"/>
            <a:ext cx="9144000" cy="4495800"/>
          </a:xfrm>
          <a:prstGeom prst="rect">
            <a:avLst/>
          </a:prstGeom>
        </p:spPr>
      </p:pic>
    </p:spTree>
    <p:extLst>
      <p:ext uri="{BB962C8B-B14F-4D97-AF65-F5344CB8AC3E}">
        <p14:creationId xmlns:p14="http://schemas.microsoft.com/office/powerpoint/2010/main" val="1488358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69BF5-D19E-481C-81F7-8EAFCD5B6CBA}"/>
              </a:ext>
            </a:extLst>
          </p:cNvPr>
          <p:cNvPicPr>
            <a:picLocks noChangeAspect="1"/>
          </p:cNvPicPr>
          <p:nvPr/>
        </p:nvPicPr>
        <p:blipFill rotWithShape="1">
          <a:blip r:embed="rId2"/>
          <a:srcRect b="9630"/>
          <a:stretch/>
        </p:blipFill>
        <p:spPr>
          <a:xfrm>
            <a:off x="0" y="1018309"/>
            <a:ext cx="9144000" cy="4648200"/>
          </a:xfrm>
          <a:prstGeom prst="rect">
            <a:avLst/>
          </a:prstGeom>
        </p:spPr>
      </p:pic>
    </p:spTree>
    <p:extLst>
      <p:ext uri="{BB962C8B-B14F-4D97-AF65-F5344CB8AC3E}">
        <p14:creationId xmlns:p14="http://schemas.microsoft.com/office/powerpoint/2010/main" val="39650709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5324D2-2EA8-4F01-9719-709BAEBA89E3}"/>
              </a:ext>
            </a:extLst>
          </p:cNvPr>
          <p:cNvPicPr>
            <a:picLocks noChangeAspect="1"/>
          </p:cNvPicPr>
          <p:nvPr/>
        </p:nvPicPr>
        <p:blipFill>
          <a:blip r:embed="rId2"/>
          <a:stretch>
            <a:fillRect/>
          </a:stretch>
        </p:blipFill>
        <p:spPr>
          <a:xfrm>
            <a:off x="0" y="1143000"/>
            <a:ext cx="9144000" cy="5143500"/>
          </a:xfrm>
          <a:prstGeom prst="rect">
            <a:avLst/>
          </a:prstGeom>
        </p:spPr>
      </p:pic>
    </p:spTree>
    <p:extLst>
      <p:ext uri="{BB962C8B-B14F-4D97-AF65-F5344CB8AC3E}">
        <p14:creationId xmlns:p14="http://schemas.microsoft.com/office/powerpoint/2010/main" val="1490844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5DAFE7-6625-4E7F-B56E-8AA35FEECED0}"/>
              </a:ext>
            </a:extLst>
          </p:cNvPr>
          <p:cNvSpPr>
            <a:spLocks noGrp="1"/>
          </p:cNvSpPr>
          <p:nvPr>
            <p:ph sz="quarter" idx="12"/>
          </p:nvPr>
        </p:nvSpPr>
        <p:spPr/>
        <p:txBody>
          <a:bodyPr/>
          <a:lstStyle/>
          <a:p>
            <a:r>
              <a:rPr lang="en-US" dirty="0"/>
              <a:t>Domain‐Driven Design (DDD) is a development philosophy defined by Eric Evans in his seminal work </a:t>
            </a:r>
            <a:r>
              <a:rPr lang="en-US" b="1" dirty="0">
                <a:solidFill>
                  <a:srgbClr val="FF0000"/>
                </a:solidFill>
              </a:rPr>
              <a:t>Domain‐Driven Design: Tackling Complexity in the Heart of Software.</a:t>
            </a:r>
            <a:r>
              <a:rPr lang="en-US" dirty="0"/>
              <a:t> </a:t>
            </a:r>
          </a:p>
          <a:p>
            <a:r>
              <a:rPr lang="en-US" dirty="0"/>
              <a:t>DDD is an approach to software development that enables teams to effectively manage the construction and maintenance of software for complex problem domains.</a:t>
            </a:r>
            <a:endParaRPr lang="en-IN" dirty="0"/>
          </a:p>
        </p:txBody>
      </p:sp>
      <p:sp>
        <p:nvSpPr>
          <p:cNvPr id="3" name="Title 2">
            <a:extLst>
              <a:ext uri="{FF2B5EF4-FFF2-40B4-BE49-F238E27FC236}">
                <a16:creationId xmlns:a16="http://schemas.microsoft.com/office/drawing/2014/main" id="{0C4E8F8F-7CB4-4AD0-BF2B-7947DAD3C5DE}"/>
              </a:ext>
            </a:extLst>
          </p:cNvPr>
          <p:cNvSpPr>
            <a:spLocks noGrp="1"/>
          </p:cNvSpPr>
          <p:nvPr>
            <p:ph type="title"/>
          </p:nvPr>
        </p:nvSpPr>
        <p:spPr/>
        <p:txBody>
          <a:bodyPr/>
          <a:lstStyle/>
          <a:p>
            <a:r>
              <a:rPr lang="en-IN" dirty="0"/>
              <a:t>Domain Driven Design</a:t>
            </a:r>
          </a:p>
        </p:txBody>
      </p:sp>
    </p:spTree>
    <p:extLst>
      <p:ext uri="{BB962C8B-B14F-4D97-AF65-F5344CB8AC3E}">
        <p14:creationId xmlns:p14="http://schemas.microsoft.com/office/powerpoint/2010/main" val="13853263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00C177-7F73-46E4-A9AC-E8385E0C37CF}"/>
              </a:ext>
            </a:extLst>
          </p:cNvPr>
          <p:cNvSpPr>
            <a:spLocks noGrp="1"/>
          </p:cNvSpPr>
          <p:nvPr>
            <p:ph sz="quarter" idx="12"/>
          </p:nvPr>
        </p:nvSpPr>
        <p:spPr/>
        <p:txBody>
          <a:bodyPr>
            <a:normAutofit/>
          </a:bodyPr>
          <a:lstStyle/>
          <a:p>
            <a:r>
              <a:rPr lang="en-US" dirty="0"/>
              <a:t>To understand how DDD can help with the design of software for a nontrivial domain, you must first understand the difficulties of creating and maintaining software. </a:t>
            </a:r>
          </a:p>
          <a:p>
            <a:r>
              <a:rPr lang="en-US" dirty="0"/>
              <a:t>By far, the most popular software architectural design pattern for business applications is the Big Ball of Mud (</a:t>
            </a:r>
            <a:r>
              <a:rPr lang="en-US" dirty="0" err="1"/>
              <a:t>BBoM</a:t>
            </a:r>
            <a:r>
              <a:rPr lang="en-US" dirty="0"/>
              <a:t>) pattern.</a:t>
            </a:r>
          </a:p>
          <a:p>
            <a:r>
              <a:rPr lang="en-US" dirty="0"/>
              <a:t>The definition of </a:t>
            </a:r>
            <a:r>
              <a:rPr lang="en-US" dirty="0" err="1"/>
              <a:t>BBoM</a:t>
            </a:r>
            <a:r>
              <a:rPr lang="en-US" dirty="0"/>
              <a:t>, as defined by Brian Foote and Joseph Yoder in the paper “Big Ball of Mud,” is “… a haphazardly structured, spreading, untidy code jungle.”</a:t>
            </a:r>
            <a:endParaRPr lang="en-IN" dirty="0"/>
          </a:p>
        </p:txBody>
      </p:sp>
      <p:sp>
        <p:nvSpPr>
          <p:cNvPr id="3" name="Title 2">
            <a:extLst>
              <a:ext uri="{FF2B5EF4-FFF2-40B4-BE49-F238E27FC236}">
                <a16:creationId xmlns:a16="http://schemas.microsoft.com/office/drawing/2014/main" id="{C371A41E-61A4-4D2D-9750-0416AA8B5ECF}"/>
              </a:ext>
            </a:extLst>
          </p:cNvPr>
          <p:cNvSpPr>
            <a:spLocks noGrp="1"/>
          </p:cNvSpPr>
          <p:nvPr>
            <p:ph type="title"/>
          </p:nvPr>
        </p:nvSpPr>
        <p:spPr/>
        <p:txBody>
          <a:bodyPr>
            <a:normAutofit/>
          </a:bodyPr>
          <a:lstStyle/>
          <a:p>
            <a:r>
              <a:rPr lang="en-US" b="0" dirty="0"/>
              <a:t>THE CHALLENGES OF CREATING SOFTWARE FOR COMPLEX </a:t>
            </a:r>
            <a:r>
              <a:rPr lang="en-IN" b="0" dirty="0"/>
              <a:t>PROBLEM DOMAINS</a:t>
            </a:r>
            <a:endParaRPr lang="en-IN" dirty="0"/>
          </a:p>
        </p:txBody>
      </p:sp>
    </p:spTree>
    <p:extLst>
      <p:ext uri="{BB962C8B-B14F-4D97-AF65-F5344CB8AC3E}">
        <p14:creationId xmlns:p14="http://schemas.microsoft.com/office/powerpoint/2010/main" val="2438992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00C177-7F73-46E4-A9AC-E8385E0C37CF}"/>
              </a:ext>
            </a:extLst>
          </p:cNvPr>
          <p:cNvSpPr>
            <a:spLocks noGrp="1"/>
          </p:cNvSpPr>
          <p:nvPr>
            <p:ph sz="quarter" idx="12"/>
          </p:nvPr>
        </p:nvSpPr>
        <p:spPr/>
        <p:txBody>
          <a:bodyPr>
            <a:normAutofit/>
          </a:bodyPr>
          <a:lstStyle/>
          <a:p>
            <a:r>
              <a:rPr lang="en-US" dirty="0"/>
              <a:t>The issue with allowing software to dissolve into a </a:t>
            </a:r>
            <a:r>
              <a:rPr lang="en-US" dirty="0" err="1"/>
              <a:t>BBoM</a:t>
            </a:r>
            <a:r>
              <a:rPr lang="en-US" dirty="0"/>
              <a:t> becomes apparent when routine changes in workflow and small feature enhancements become a challenge to implement due to the difficulties in reading and understanding the existing codebase.</a:t>
            </a:r>
          </a:p>
          <a:p>
            <a:r>
              <a:rPr lang="en-US" dirty="0"/>
              <a:t>Eric Evans describes such systems as containing “code that does something useful, but without explaining how.” </a:t>
            </a:r>
          </a:p>
          <a:p>
            <a:r>
              <a:rPr lang="en-US" dirty="0"/>
              <a:t>One of the main reasons software becomes complex and difficult to manage is due to the mixing of domain complexities with technical complexities</a:t>
            </a:r>
          </a:p>
          <a:p>
            <a:endParaRPr lang="en-US" dirty="0"/>
          </a:p>
          <a:p>
            <a:endParaRPr lang="en-IN" dirty="0"/>
          </a:p>
        </p:txBody>
      </p:sp>
      <p:sp>
        <p:nvSpPr>
          <p:cNvPr id="3" name="Title 2">
            <a:extLst>
              <a:ext uri="{FF2B5EF4-FFF2-40B4-BE49-F238E27FC236}">
                <a16:creationId xmlns:a16="http://schemas.microsoft.com/office/drawing/2014/main" id="{C371A41E-61A4-4D2D-9750-0416AA8B5ECF}"/>
              </a:ext>
            </a:extLst>
          </p:cNvPr>
          <p:cNvSpPr>
            <a:spLocks noGrp="1"/>
          </p:cNvSpPr>
          <p:nvPr>
            <p:ph type="title"/>
          </p:nvPr>
        </p:nvSpPr>
        <p:spPr/>
        <p:txBody>
          <a:bodyPr>
            <a:normAutofit/>
          </a:bodyPr>
          <a:lstStyle/>
          <a:p>
            <a:r>
              <a:rPr lang="en-US" b="0" dirty="0"/>
              <a:t>THE CHALLENGES OF CREATING SOFTWARE FOR COMPLEX </a:t>
            </a:r>
            <a:r>
              <a:rPr lang="en-IN" b="0" dirty="0"/>
              <a:t>PROBLEM DOMAINS</a:t>
            </a:r>
            <a:endParaRPr lang="en-IN" dirty="0"/>
          </a:p>
        </p:txBody>
      </p:sp>
    </p:spTree>
    <p:extLst>
      <p:ext uri="{BB962C8B-B14F-4D97-AF65-F5344CB8AC3E}">
        <p14:creationId xmlns:p14="http://schemas.microsoft.com/office/powerpoint/2010/main" val="271315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71A41E-61A4-4D2D-9750-0416AA8B5ECF}"/>
              </a:ext>
            </a:extLst>
          </p:cNvPr>
          <p:cNvSpPr>
            <a:spLocks noGrp="1"/>
          </p:cNvSpPr>
          <p:nvPr>
            <p:ph type="title"/>
          </p:nvPr>
        </p:nvSpPr>
        <p:spPr/>
        <p:txBody>
          <a:bodyPr>
            <a:normAutofit/>
          </a:bodyPr>
          <a:lstStyle/>
          <a:p>
            <a:r>
              <a:rPr lang="en-IN" b="0" dirty="0"/>
              <a:t>Complexity in Software</a:t>
            </a:r>
            <a:endParaRPr lang="en-IN" dirty="0"/>
          </a:p>
        </p:txBody>
      </p:sp>
      <p:pic>
        <p:nvPicPr>
          <p:cNvPr id="6" name="Picture 5">
            <a:extLst>
              <a:ext uri="{FF2B5EF4-FFF2-40B4-BE49-F238E27FC236}">
                <a16:creationId xmlns:a16="http://schemas.microsoft.com/office/drawing/2014/main" id="{A7A85612-5A83-4061-9BFB-D5A4E6FFFEDE}"/>
              </a:ext>
            </a:extLst>
          </p:cNvPr>
          <p:cNvPicPr>
            <a:picLocks noChangeAspect="1"/>
          </p:cNvPicPr>
          <p:nvPr/>
        </p:nvPicPr>
        <p:blipFill>
          <a:blip r:embed="rId2"/>
          <a:stretch>
            <a:fillRect/>
          </a:stretch>
        </p:blipFill>
        <p:spPr>
          <a:xfrm>
            <a:off x="838200" y="2221345"/>
            <a:ext cx="7655462" cy="2895600"/>
          </a:xfrm>
          <a:prstGeom prst="rect">
            <a:avLst/>
          </a:prstGeom>
        </p:spPr>
      </p:pic>
    </p:spTree>
    <p:extLst>
      <p:ext uri="{BB962C8B-B14F-4D97-AF65-F5344CB8AC3E}">
        <p14:creationId xmlns:p14="http://schemas.microsoft.com/office/powerpoint/2010/main" val="34612361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BF0CDB-A263-4F64-BE51-FE2685AE2A7B}"/>
              </a:ext>
            </a:extLst>
          </p:cNvPr>
          <p:cNvSpPr>
            <a:spLocks noGrp="1"/>
          </p:cNvSpPr>
          <p:nvPr>
            <p:ph sz="quarter" idx="12"/>
          </p:nvPr>
        </p:nvSpPr>
        <p:spPr/>
        <p:txBody>
          <a:bodyPr/>
          <a:lstStyle/>
          <a:p>
            <a:r>
              <a:rPr lang="en-US" dirty="0"/>
              <a:t>An analysis model is used to describe the logical design and structure of a software application. </a:t>
            </a:r>
          </a:p>
          <a:p>
            <a:r>
              <a:rPr lang="en-US" dirty="0"/>
              <a:t>It can be represented as sketches or by using modeling languages such as UML. </a:t>
            </a:r>
          </a:p>
          <a:p>
            <a:r>
              <a:rPr lang="en-US" dirty="0"/>
              <a:t>It is the representation of software that non‐technical people can conceptualize in order to understand how software is constructed.</a:t>
            </a:r>
            <a:endParaRPr lang="en-IN" dirty="0"/>
          </a:p>
        </p:txBody>
      </p:sp>
      <p:sp>
        <p:nvSpPr>
          <p:cNvPr id="3" name="Title 2">
            <a:extLst>
              <a:ext uri="{FF2B5EF4-FFF2-40B4-BE49-F238E27FC236}">
                <a16:creationId xmlns:a16="http://schemas.microsoft.com/office/drawing/2014/main" id="{1C6CECCF-CA44-4CF3-838F-D837A8FDF116}"/>
              </a:ext>
            </a:extLst>
          </p:cNvPr>
          <p:cNvSpPr>
            <a:spLocks noGrp="1"/>
          </p:cNvSpPr>
          <p:nvPr>
            <p:ph type="title"/>
          </p:nvPr>
        </p:nvSpPr>
        <p:spPr/>
        <p:txBody>
          <a:bodyPr/>
          <a:lstStyle/>
          <a:p>
            <a:r>
              <a:rPr lang="en-US" b="0" dirty="0"/>
              <a:t>WHAT IS AN ANALYSIS MODEL?</a:t>
            </a:r>
            <a:endParaRPr lang="en-IN" dirty="0"/>
          </a:p>
        </p:txBody>
      </p:sp>
    </p:spTree>
    <p:extLst>
      <p:ext uri="{BB962C8B-B14F-4D97-AF65-F5344CB8AC3E}">
        <p14:creationId xmlns:p14="http://schemas.microsoft.com/office/powerpoint/2010/main" val="2351674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43BF0-4987-4542-9889-28F7F069496E}"/>
              </a:ext>
            </a:extLst>
          </p:cNvPr>
          <p:cNvSpPr>
            <a:spLocks noGrp="1"/>
          </p:cNvSpPr>
          <p:nvPr>
            <p:ph sz="quarter" idx="12"/>
          </p:nvPr>
        </p:nvSpPr>
        <p:spPr/>
        <p:txBody>
          <a:bodyPr>
            <a:normAutofit fontScale="92500" lnSpcReduction="20000"/>
          </a:bodyPr>
          <a:lstStyle/>
          <a:p>
            <a:r>
              <a:rPr lang="en-US" dirty="0"/>
              <a:t>A lack of focus on a shared language and knowledge of the problem domain results in a codebase that works but does not reveal the intent of the business.</a:t>
            </a:r>
          </a:p>
          <a:p>
            <a:r>
              <a:rPr lang="en-US" dirty="0"/>
              <a:t>This makes codebases difficult to read and maintain because translations between the analysis model and the code model can be costly and error prone.</a:t>
            </a:r>
          </a:p>
          <a:p>
            <a:r>
              <a:rPr lang="en-US" dirty="0"/>
              <a:t>Code without a binding to an analysis model that the business understands will degrade over time and is therefore more likely to result in an architecture that resembles the </a:t>
            </a:r>
            <a:r>
              <a:rPr lang="en-US" dirty="0" err="1"/>
              <a:t>BBoM</a:t>
            </a:r>
            <a:r>
              <a:rPr lang="en-US" dirty="0"/>
              <a:t> pattern.</a:t>
            </a:r>
          </a:p>
          <a:p>
            <a:r>
              <a:rPr lang="en-US" dirty="0"/>
              <a:t>Due to the cost of translation teams that do not utilize the rich vocabulary of the problem domain in code will decrease their chances of discovering new domain concepts when collaborating with business experts.</a:t>
            </a:r>
            <a:endParaRPr lang="en-IN" dirty="0"/>
          </a:p>
        </p:txBody>
      </p:sp>
      <p:sp>
        <p:nvSpPr>
          <p:cNvPr id="3" name="Title 2">
            <a:extLst>
              <a:ext uri="{FF2B5EF4-FFF2-40B4-BE49-F238E27FC236}">
                <a16:creationId xmlns:a16="http://schemas.microsoft.com/office/drawing/2014/main" id="{D0939882-E304-4431-AC00-6D3B92E351BD}"/>
              </a:ext>
            </a:extLst>
          </p:cNvPr>
          <p:cNvSpPr>
            <a:spLocks noGrp="1"/>
          </p:cNvSpPr>
          <p:nvPr>
            <p:ph type="title"/>
          </p:nvPr>
        </p:nvSpPr>
        <p:spPr/>
        <p:txBody>
          <a:bodyPr/>
          <a:lstStyle/>
          <a:p>
            <a:r>
              <a:rPr lang="en-US" b="0" dirty="0"/>
              <a:t>Code Created without a Common Language</a:t>
            </a:r>
            <a:endParaRPr lang="en-IN" dirty="0"/>
          </a:p>
        </p:txBody>
      </p:sp>
    </p:spTree>
    <p:extLst>
      <p:ext uri="{BB962C8B-B14F-4D97-AF65-F5344CB8AC3E}">
        <p14:creationId xmlns:p14="http://schemas.microsoft.com/office/powerpoint/2010/main" val="3785636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B99D39-749A-4695-860A-05CB648C2C0D}"/>
              </a:ext>
            </a:extLst>
          </p:cNvPr>
          <p:cNvSpPr>
            <a:spLocks noGrp="1"/>
          </p:cNvSpPr>
          <p:nvPr>
            <p:ph sz="quarter" idx="12"/>
          </p:nvPr>
        </p:nvSpPr>
        <p:spPr/>
        <p:txBody>
          <a:bodyPr>
            <a:normAutofit/>
          </a:bodyPr>
          <a:lstStyle/>
          <a:p>
            <a:r>
              <a:rPr lang="en-US" dirty="0"/>
              <a:t>The initial incarnation of a system that resembles </a:t>
            </a:r>
            <a:r>
              <a:rPr lang="en-US" dirty="0" err="1"/>
              <a:t>BBoM</a:t>
            </a:r>
            <a:r>
              <a:rPr lang="en-US" dirty="0"/>
              <a:t> is fast to produce and often a well‐rounded success. </a:t>
            </a:r>
          </a:p>
          <a:p>
            <a:r>
              <a:rPr lang="en-US" dirty="0"/>
              <a:t>But because there is little focus based on the design of an application around a model of the problem domain, subsequent enhancements are troublesome.</a:t>
            </a:r>
          </a:p>
          <a:p>
            <a:r>
              <a:rPr lang="en-US" dirty="0"/>
              <a:t>The codebase lacks the required synergy with the business behavior to make change manageable.</a:t>
            </a:r>
          </a:p>
          <a:p>
            <a:r>
              <a:rPr lang="en-US" dirty="0"/>
              <a:t>Complexities of the problem domain are often mixed with the accidental complexities of the technical solution.</a:t>
            </a:r>
            <a:endParaRPr lang="en-IN" dirty="0"/>
          </a:p>
        </p:txBody>
      </p:sp>
      <p:sp>
        <p:nvSpPr>
          <p:cNvPr id="3" name="Title 2">
            <a:extLst>
              <a:ext uri="{FF2B5EF4-FFF2-40B4-BE49-F238E27FC236}">
                <a16:creationId xmlns:a16="http://schemas.microsoft.com/office/drawing/2014/main" id="{B9A00C8A-69D0-46AE-9706-68522C4354E4}"/>
              </a:ext>
            </a:extLst>
          </p:cNvPr>
          <p:cNvSpPr>
            <a:spLocks noGrp="1"/>
          </p:cNvSpPr>
          <p:nvPr>
            <p:ph type="title"/>
          </p:nvPr>
        </p:nvSpPr>
        <p:spPr/>
        <p:txBody>
          <a:bodyPr/>
          <a:lstStyle/>
          <a:p>
            <a:r>
              <a:rPr lang="en-IN" b="0" dirty="0"/>
              <a:t>A Lack of Organization</a:t>
            </a:r>
            <a:endParaRPr lang="en-IN" dirty="0"/>
          </a:p>
        </p:txBody>
      </p:sp>
    </p:spTree>
    <p:extLst>
      <p:ext uri="{BB962C8B-B14F-4D97-AF65-F5344CB8AC3E}">
        <p14:creationId xmlns:p14="http://schemas.microsoft.com/office/powerpoint/2010/main" val="562639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A00C8A-69D0-46AE-9706-68522C4354E4}"/>
              </a:ext>
            </a:extLst>
          </p:cNvPr>
          <p:cNvSpPr>
            <a:spLocks noGrp="1"/>
          </p:cNvSpPr>
          <p:nvPr>
            <p:ph type="title"/>
          </p:nvPr>
        </p:nvSpPr>
        <p:spPr/>
        <p:txBody>
          <a:bodyPr/>
          <a:lstStyle/>
          <a:p>
            <a:r>
              <a:rPr lang="en-IN" b="0" dirty="0"/>
              <a:t>A Lack of Organization</a:t>
            </a:r>
            <a:endParaRPr lang="en-IN" dirty="0"/>
          </a:p>
        </p:txBody>
      </p:sp>
      <p:pic>
        <p:nvPicPr>
          <p:cNvPr id="6" name="Picture 5">
            <a:extLst>
              <a:ext uri="{FF2B5EF4-FFF2-40B4-BE49-F238E27FC236}">
                <a16:creationId xmlns:a16="http://schemas.microsoft.com/office/drawing/2014/main" id="{15A90A02-AEF8-4C6F-8F6B-41AC33BACB1D}"/>
              </a:ext>
            </a:extLst>
          </p:cNvPr>
          <p:cNvPicPr>
            <a:picLocks noChangeAspect="1"/>
          </p:cNvPicPr>
          <p:nvPr/>
        </p:nvPicPr>
        <p:blipFill>
          <a:blip r:embed="rId2"/>
          <a:stretch>
            <a:fillRect/>
          </a:stretch>
        </p:blipFill>
        <p:spPr>
          <a:xfrm>
            <a:off x="914400" y="1842064"/>
            <a:ext cx="7428054" cy="4406335"/>
          </a:xfrm>
          <a:prstGeom prst="rect">
            <a:avLst/>
          </a:prstGeom>
        </p:spPr>
      </p:pic>
    </p:spTree>
    <p:extLst>
      <p:ext uri="{BB962C8B-B14F-4D97-AF65-F5344CB8AC3E}">
        <p14:creationId xmlns:p14="http://schemas.microsoft.com/office/powerpoint/2010/main" val="2573537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368036-B3F1-48D7-89F4-65A622BF49F0}"/>
              </a:ext>
            </a:extLst>
          </p:cNvPr>
          <p:cNvSpPr>
            <a:spLocks noGrp="1"/>
          </p:cNvSpPr>
          <p:nvPr>
            <p:ph sz="quarter" idx="12"/>
          </p:nvPr>
        </p:nvSpPr>
        <p:spPr/>
        <p:txBody>
          <a:bodyPr>
            <a:normAutofit fontScale="85000" lnSpcReduction="20000"/>
          </a:bodyPr>
          <a:lstStyle/>
          <a:p>
            <a:r>
              <a:rPr lang="en-US" dirty="0"/>
              <a:t>A problem domain refers to the subject area for which you are building software.</a:t>
            </a:r>
          </a:p>
          <a:p>
            <a:r>
              <a:rPr lang="en-US" dirty="0"/>
              <a:t>DDD stresses the need to focus on the domain above anything else when working on creating software for large‐scale and complex business systems.</a:t>
            </a:r>
          </a:p>
          <a:p>
            <a:r>
              <a:rPr lang="en-US" dirty="0"/>
              <a:t>Experts in the problem domain work with the development team to focus on the areas of the domain that are useful to be able to produce valuable software. </a:t>
            </a:r>
          </a:p>
          <a:p>
            <a:r>
              <a:rPr lang="en-US" dirty="0"/>
              <a:t>For example, when writing software for the health industry to record patient treatment, it is not important to learn to become a doctor. </a:t>
            </a:r>
          </a:p>
          <a:p>
            <a:r>
              <a:rPr lang="en-US" dirty="0"/>
              <a:t>What is important to understand is the terminology of the health industry, how different departments view patients and care, what information doctors gather, and what they do with it.</a:t>
            </a:r>
            <a:endParaRPr lang="en-IN" dirty="0"/>
          </a:p>
        </p:txBody>
      </p:sp>
      <p:sp>
        <p:nvSpPr>
          <p:cNvPr id="3" name="Title 2">
            <a:extLst>
              <a:ext uri="{FF2B5EF4-FFF2-40B4-BE49-F238E27FC236}">
                <a16:creationId xmlns:a16="http://schemas.microsoft.com/office/drawing/2014/main" id="{34310557-D33E-41C9-BB74-B66163A076EA}"/>
              </a:ext>
            </a:extLst>
          </p:cNvPr>
          <p:cNvSpPr>
            <a:spLocks noGrp="1"/>
          </p:cNvSpPr>
          <p:nvPr>
            <p:ph type="title"/>
          </p:nvPr>
        </p:nvSpPr>
        <p:spPr/>
        <p:txBody>
          <a:bodyPr/>
          <a:lstStyle/>
          <a:p>
            <a:r>
              <a:rPr lang="en-IN" dirty="0"/>
              <a:t>Problem Domain</a:t>
            </a:r>
          </a:p>
        </p:txBody>
      </p:sp>
    </p:spTree>
    <p:extLst>
      <p:ext uri="{BB962C8B-B14F-4D97-AF65-F5344CB8AC3E}">
        <p14:creationId xmlns:p14="http://schemas.microsoft.com/office/powerpoint/2010/main" val="1277971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5CF350-AE09-4A5C-A622-109BF61ED40A}"/>
              </a:ext>
            </a:extLst>
          </p:cNvPr>
          <p:cNvPicPr>
            <a:picLocks noChangeAspect="1"/>
          </p:cNvPicPr>
          <p:nvPr/>
        </p:nvPicPr>
        <p:blipFill rotWithShape="1">
          <a:blip r:embed="rId2"/>
          <a:srcRect b="7351"/>
          <a:stretch/>
        </p:blipFill>
        <p:spPr>
          <a:xfrm>
            <a:off x="0" y="873414"/>
            <a:ext cx="9144000" cy="5146386"/>
          </a:xfrm>
          <a:prstGeom prst="rect">
            <a:avLst/>
          </a:prstGeom>
        </p:spPr>
      </p:pic>
    </p:spTree>
    <p:extLst>
      <p:ext uri="{BB962C8B-B14F-4D97-AF65-F5344CB8AC3E}">
        <p14:creationId xmlns:p14="http://schemas.microsoft.com/office/powerpoint/2010/main" val="41709053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8E48C4-F46A-40DD-88A2-34D17C414552}"/>
              </a:ext>
            </a:extLst>
          </p:cNvPr>
          <p:cNvSpPr>
            <a:spLocks noGrp="1"/>
          </p:cNvSpPr>
          <p:nvPr>
            <p:ph sz="quarter" idx="12"/>
          </p:nvPr>
        </p:nvSpPr>
        <p:spPr/>
        <p:txBody>
          <a:bodyPr>
            <a:normAutofit/>
          </a:bodyPr>
          <a:lstStyle/>
          <a:p>
            <a:r>
              <a:rPr lang="en-US" dirty="0"/>
              <a:t>Software projects fail when you don’t understand the business domain you are working within well enough.</a:t>
            </a:r>
          </a:p>
          <a:p>
            <a:r>
              <a:rPr lang="en-US" dirty="0"/>
              <a:t>Typing is not the bottleneck for delivering a product; coding is the easy part of development. </a:t>
            </a:r>
          </a:p>
          <a:p>
            <a:r>
              <a:rPr lang="en-US" dirty="0"/>
              <a:t>Outside of non‐functional requirements creating and keeping a useful software model of the domain that can fulfill business-use cases is the difficult part.</a:t>
            </a:r>
          </a:p>
          <a:p>
            <a:r>
              <a:rPr lang="en-US" dirty="0"/>
              <a:t> However, the more you invest in understanding your business domain the better equipped you will be when you are trying to model it in software to solve its inherent business problems.</a:t>
            </a:r>
            <a:endParaRPr lang="en-IN" dirty="0"/>
          </a:p>
        </p:txBody>
      </p:sp>
      <p:sp>
        <p:nvSpPr>
          <p:cNvPr id="3" name="Title 2">
            <a:extLst>
              <a:ext uri="{FF2B5EF4-FFF2-40B4-BE49-F238E27FC236}">
                <a16:creationId xmlns:a16="http://schemas.microsoft.com/office/drawing/2014/main" id="{12C9B13C-5562-4F52-B7D8-AA2E3B2F3060}"/>
              </a:ext>
            </a:extLst>
          </p:cNvPr>
          <p:cNvSpPr>
            <a:spLocks noGrp="1"/>
          </p:cNvSpPr>
          <p:nvPr>
            <p:ph type="title"/>
          </p:nvPr>
        </p:nvSpPr>
        <p:spPr/>
        <p:txBody>
          <a:bodyPr/>
          <a:lstStyle/>
          <a:p>
            <a:r>
              <a:rPr lang="en-US" b="0" dirty="0"/>
              <a:t>A Lack of Focus on the Problem Domain</a:t>
            </a:r>
            <a:endParaRPr lang="en-IN" dirty="0"/>
          </a:p>
        </p:txBody>
      </p:sp>
    </p:spTree>
    <p:extLst>
      <p:ext uri="{BB962C8B-B14F-4D97-AF65-F5344CB8AC3E}">
        <p14:creationId xmlns:p14="http://schemas.microsoft.com/office/powerpoint/2010/main" val="33217051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F86FB2-3FE9-4120-AE1D-91B9817DE0FF}"/>
              </a:ext>
            </a:extLst>
          </p:cNvPr>
          <p:cNvSpPr>
            <a:spLocks noGrp="1"/>
          </p:cNvSpPr>
          <p:nvPr>
            <p:ph sz="quarter" idx="12"/>
          </p:nvPr>
        </p:nvSpPr>
        <p:spPr/>
        <p:txBody>
          <a:bodyPr/>
          <a:lstStyle/>
          <a:p>
            <a:r>
              <a:rPr lang="en-US" dirty="0"/>
              <a:t>DDD deals with both the challenge of understanding a problem domain and creating a maintainable solution that is useful to solve problems within it. </a:t>
            </a:r>
          </a:p>
          <a:p>
            <a:r>
              <a:rPr lang="en-US" dirty="0"/>
              <a:t>It achieves this by utilizing a number of strategic and tactical patterns.</a:t>
            </a:r>
            <a:endParaRPr lang="en-IN" dirty="0"/>
          </a:p>
        </p:txBody>
      </p:sp>
      <p:sp>
        <p:nvSpPr>
          <p:cNvPr id="3" name="Title 2">
            <a:extLst>
              <a:ext uri="{FF2B5EF4-FFF2-40B4-BE49-F238E27FC236}">
                <a16:creationId xmlns:a16="http://schemas.microsoft.com/office/drawing/2014/main" id="{0551BC04-2363-4ABD-87E0-EAA4A9C81B17}"/>
              </a:ext>
            </a:extLst>
          </p:cNvPr>
          <p:cNvSpPr>
            <a:spLocks noGrp="1"/>
          </p:cNvSpPr>
          <p:nvPr>
            <p:ph type="title"/>
          </p:nvPr>
        </p:nvSpPr>
        <p:spPr/>
        <p:txBody>
          <a:bodyPr/>
          <a:lstStyle/>
          <a:p>
            <a:r>
              <a:rPr lang="en-US" b="0" dirty="0"/>
              <a:t>HOW THE PATTERNS OF DOMAIN‐DRIVEN DESIGN</a:t>
            </a:r>
            <a:br>
              <a:rPr lang="en-US" b="0" dirty="0"/>
            </a:br>
            <a:r>
              <a:rPr lang="en-IN" b="0" dirty="0"/>
              <a:t>MANAGE COMPLEXITY</a:t>
            </a:r>
            <a:endParaRPr lang="en-IN" dirty="0"/>
          </a:p>
        </p:txBody>
      </p:sp>
    </p:spTree>
    <p:extLst>
      <p:ext uri="{BB962C8B-B14F-4D97-AF65-F5344CB8AC3E}">
        <p14:creationId xmlns:p14="http://schemas.microsoft.com/office/powerpoint/2010/main" val="25329715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BCB4C6-2E3F-427A-A681-BD3988A1CDA1}"/>
              </a:ext>
            </a:extLst>
          </p:cNvPr>
          <p:cNvPicPr>
            <a:picLocks noChangeAspect="1"/>
          </p:cNvPicPr>
          <p:nvPr/>
        </p:nvPicPr>
        <p:blipFill>
          <a:blip r:embed="rId2"/>
          <a:stretch>
            <a:fillRect/>
          </a:stretch>
        </p:blipFill>
        <p:spPr>
          <a:xfrm>
            <a:off x="0" y="1158411"/>
            <a:ext cx="9144000" cy="4541177"/>
          </a:xfrm>
          <a:prstGeom prst="rect">
            <a:avLst/>
          </a:prstGeom>
        </p:spPr>
      </p:pic>
    </p:spTree>
    <p:extLst>
      <p:ext uri="{BB962C8B-B14F-4D97-AF65-F5344CB8AC3E}">
        <p14:creationId xmlns:p14="http://schemas.microsoft.com/office/powerpoint/2010/main" val="15625790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AE03C9-5C89-4D2A-9B8C-83FBD0D7D5D2}"/>
              </a:ext>
            </a:extLst>
          </p:cNvPr>
          <p:cNvPicPr>
            <a:picLocks noChangeAspect="1"/>
          </p:cNvPicPr>
          <p:nvPr/>
        </p:nvPicPr>
        <p:blipFill>
          <a:blip r:embed="rId2"/>
          <a:stretch>
            <a:fillRect/>
          </a:stretch>
        </p:blipFill>
        <p:spPr>
          <a:xfrm>
            <a:off x="0" y="1066800"/>
            <a:ext cx="9144000" cy="5275642"/>
          </a:xfrm>
          <a:prstGeom prst="rect">
            <a:avLst/>
          </a:prstGeom>
        </p:spPr>
      </p:pic>
    </p:spTree>
    <p:extLst>
      <p:ext uri="{BB962C8B-B14F-4D97-AF65-F5344CB8AC3E}">
        <p14:creationId xmlns:p14="http://schemas.microsoft.com/office/powerpoint/2010/main" val="39680933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F4D56C-6F5E-4C81-931C-C14FF4CA038F}"/>
              </a:ext>
            </a:extLst>
          </p:cNvPr>
          <p:cNvSpPr>
            <a:spLocks noGrp="1"/>
          </p:cNvSpPr>
          <p:nvPr>
            <p:ph sz="quarter" idx="12"/>
          </p:nvPr>
        </p:nvSpPr>
        <p:spPr/>
        <p:txBody>
          <a:bodyPr/>
          <a:lstStyle/>
          <a:p>
            <a:r>
              <a:rPr lang="en-US" dirty="0"/>
              <a:t>The strategic patterns of DDD distil the problem domain and shape the architecture of an application.</a:t>
            </a:r>
          </a:p>
          <a:p>
            <a:endParaRPr lang="en-IN" dirty="0"/>
          </a:p>
        </p:txBody>
      </p:sp>
      <p:sp>
        <p:nvSpPr>
          <p:cNvPr id="3" name="Title 2">
            <a:extLst>
              <a:ext uri="{FF2B5EF4-FFF2-40B4-BE49-F238E27FC236}">
                <a16:creationId xmlns:a16="http://schemas.microsoft.com/office/drawing/2014/main" id="{27D1AFED-018D-407A-B961-BAF2085F19D9}"/>
              </a:ext>
            </a:extLst>
          </p:cNvPr>
          <p:cNvSpPr>
            <a:spLocks noGrp="1"/>
          </p:cNvSpPr>
          <p:nvPr>
            <p:ph type="title"/>
          </p:nvPr>
        </p:nvSpPr>
        <p:spPr/>
        <p:txBody>
          <a:bodyPr/>
          <a:lstStyle/>
          <a:p>
            <a:r>
              <a:rPr lang="en-US" b="0" dirty="0"/>
              <a:t>The Strategic Patterns of DDD</a:t>
            </a:r>
            <a:endParaRPr lang="en-IN" dirty="0"/>
          </a:p>
        </p:txBody>
      </p:sp>
    </p:spTree>
    <p:extLst>
      <p:ext uri="{BB962C8B-B14F-4D97-AF65-F5344CB8AC3E}">
        <p14:creationId xmlns:p14="http://schemas.microsoft.com/office/powerpoint/2010/main" val="33299186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FFCA-7B02-4368-A9CF-9369EA921939}"/>
              </a:ext>
            </a:extLst>
          </p:cNvPr>
          <p:cNvPicPr>
            <a:picLocks noChangeAspect="1"/>
          </p:cNvPicPr>
          <p:nvPr/>
        </p:nvPicPr>
        <p:blipFill rotWithShape="1">
          <a:blip r:embed="rId2"/>
          <a:srcRect l="3384" t="1332" r="7450" b="8148"/>
          <a:stretch/>
        </p:blipFill>
        <p:spPr>
          <a:xfrm>
            <a:off x="152400" y="838199"/>
            <a:ext cx="8686800" cy="5520583"/>
          </a:xfrm>
          <a:prstGeom prst="rect">
            <a:avLst/>
          </a:prstGeom>
        </p:spPr>
      </p:pic>
    </p:spTree>
    <p:extLst>
      <p:ext uri="{BB962C8B-B14F-4D97-AF65-F5344CB8AC3E}">
        <p14:creationId xmlns:p14="http://schemas.microsoft.com/office/powerpoint/2010/main" val="22968480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3D25E-9F19-4B1E-86A5-EF8A6FAED4B9}"/>
              </a:ext>
            </a:extLst>
          </p:cNvPr>
          <p:cNvSpPr>
            <a:spLocks noGrp="1"/>
          </p:cNvSpPr>
          <p:nvPr>
            <p:ph sz="quarter" idx="12"/>
          </p:nvPr>
        </p:nvSpPr>
        <p:spPr/>
        <p:txBody>
          <a:bodyPr>
            <a:normAutofit lnSpcReduction="10000"/>
          </a:bodyPr>
          <a:lstStyle/>
          <a:p>
            <a:r>
              <a:rPr lang="en-US" dirty="0"/>
              <a:t>Development teams and domain experts use analysis patterns and knowledge crunching to distill large problem domains into more manageable subdomains.</a:t>
            </a:r>
          </a:p>
          <a:p>
            <a:r>
              <a:rPr lang="en-US" dirty="0"/>
              <a:t>This distillation reveals the core sub domain—the reason the software is being written. </a:t>
            </a:r>
          </a:p>
          <a:p>
            <a:r>
              <a:rPr lang="en-US" dirty="0"/>
              <a:t>The core domain is the driving force behind the product under development; it is the fundamental reason it is being built. </a:t>
            </a:r>
          </a:p>
          <a:p>
            <a:r>
              <a:rPr lang="en-US" dirty="0"/>
              <a:t>DDD emphasizes the need to focus effort and talent on the core subdomain(s) as this is the area that holds the most value and is key to the success of the application.</a:t>
            </a:r>
            <a:endParaRPr lang="en-IN" dirty="0"/>
          </a:p>
        </p:txBody>
      </p:sp>
      <p:sp>
        <p:nvSpPr>
          <p:cNvPr id="3" name="Title 2">
            <a:extLst>
              <a:ext uri="{FF2B5EF4-FFF2-40B4-BE49-F238E27FC236}">
                <a16:creationId xmlns:a16="http://schemas.microsoft.com/office/drawing/2014/main" id="{5E561A02-8C32-438C-90F5-72B3D1FF0B74}"/>
              </a:ext>
            </a:extLst>
          </p:cNvPr>
          <p:cNvSpPr>
            <a:spLocks noGrp="1"/>
          </p:cNvSpPr>
          <p:nvPr>
            <p:ph type="title"/>
          </p:nvPr>
        </p:nvSpPr>
        <p:spPr/>
        <p:txBody>
          <a:bodyPr/>
          <a:lstStyle/>
          <a:p>
            <a:r>
              <a:rPr lang="en-US" dirty="0"/>
              <a:t>Distilling the Problem Domain to Reveal What Is Important</a:t>
            </a:r>
            <a:endParaRPr lang="en-IN" dirty="0"/>
          </a:p>
        </p:txBody>
      </p:sp>
    </p:spTree>
    <p:extLst>
      <p:ext uri="{BB962C8B-B14F-4D97-AF65-F5344CB8AC3E}">
        <p14:creationId xmlns:p14="http://schemas.microsoft.com/office/powerpoint/2010/main" val="34824565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561A02-8C32-438C-90F5-72B3D1FF0B74}"/>
              </a:ext>
            </a:extLst>
          </p:cNvPr>
          <p:cNvSpPr>
            <a:spLocks noGrp="1"/>
          </p:cNvSpPr>
          <p:nvPr>
            <p:ph type="title"/>
          </p:nvPr>
        </p:nvSpPr>
        <p:spPr/>
        <p:txBody>
          <a:bodyPr/>
          <a:lstStyle/>
          <a:p>
            <a:r>
              <a:rPr lang="en-US" dirty="0"/>
              <a:t>Distilling the Problem Domain to Reveal What Is Important</a:t>
            </a:r>
            <a:endParaRPr lang="en-IN" dirty="0"/>
          </a:p>
        </p:txBody>
      </p:sp>
      <p:pic>
        <p:nvPicPr>
          <p:cNvPr id="6" name="Picture 5">
            <a:extLst>
              <a:ext uri="{FF2B5EF4-FFF2-40B4-BE49-F238E27FC236}">
                <a16:creationId xmlns:a16="http://schemas.microsoft.com/office/drawing/2014/main" id="{0EFD392E-5E77-40A9-91E8-AED805AA28EB}"/>
              </a:ext>
            </a:extLst>
          </p:cNvPr>
          <p:cNvPicPr>
            <a:picLocks noChangeAspect="1"/>
          </p:cNvPicPr>
          <p:nvPr/>
        </p:nvPicPr>
        <p:blipFill>
          <a:blip r:embed="rId2"/>
          <a:stretch>
            <a:fillRect/>
          </a:stretch>
        </p:blipFill>
        <p:spPr>
          <a:xfrm>
            <a:off x="914401" y="1752600"/>
            <a:ext cx="7933386" cy="4267200"/>
          </a:xfrm>
          <a:prstGeom prst="rect">
            <a:avLst/>
          </a:prstGeom>
        </p:spPr>
      </p:pic>
    </p:spTree>
    <p:extLst>
      <p:ext uri="{BB962C8B-B14F-4D97-AF65-F5344CB8AC3E}">
        <p14:creationId xmlns:p14="http://schemas.microsoft.com/office/powerpoint/2010/main" val="41168146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3D25E-9F19-4B1E-86A5-EF8A6FAED4B9}"/>
              </a:ext>
            </a:extLst>
          </p:cNvPr>
          <p:cNvSpPr>
            <a:spLocks noGrp="1"/>
          </p:cNvSpPr>
          <p:nvPr>
            <p:ph sz="quarter" idx="12"/>
          </p:nvPr>
        </p:nvSpPr>
        <p:spPr/>
        <p:txBody>
          <a:bodyPr>
            <a:normAutofit fontScale="92500" lnSpcReduction="20000"/>
          </a:bodyPr>
          <a:lstStyle/>
          <a:p>
            <a:r>
              <a:rPr lang="en-US" dirty="0"/>
              <a:t>Discovering the core domain helps teams understand why they’re producing the software and what it means for the software to be successful to the business. </a:t>
            </a:r>
          </a:p>
          <a:p>
            <a:r>
              <a:rPr lang="en-US" dirty="0"/>
              <a:t>It is the appreciation for the business intent that will enable the development team to identify and invest its time in the most important parts of the system.</a:t>
            </a:r>
          </a:p>
          <a:p>
            <a:r>
              <a:rPr lang="en-US" dirty="0"/>
              <a:t>As the business evolves, so in turn must the software; it needs to be adaptable. </a:t>
            </a:r>
          </a:p>
          <a:p>
            <a:r>
              <a:rPr lang="en-US" dirty="0"/>
              <a:t>Investment in code quality for the key areas of an application will help it change with the business. </a:t>
            </a:r>
          </a:p>
          <a:p>
            <a:r>
              <a:rPr lang="en-US" dirty="0"/>
              <a:t>If key areas of the software are not in synergy with the business domain then, over time, it is likely that the design will rot and turn into a big ball of mud, resulting in hard‐to‐maintain software.</a:t>
            </a:r>
            <a:endParaRPr lang="en-IN" dirty="0"/>
          </a:p>
        </p:txBody>
      </p:sp>
      <p:sp>
        <p:nvSpPr>
          <p:cNvPr id="3" name="Title 2">
            <a:extLst>
              <a:ext uri="{FF2B5EF4-FFF2-40B4-BE49-F238E27FC236}">
                <a16:creationId xmlns:a16="http://schemas.microsoft.com/office/drawing/2014/main" id="{5E561A02-8C32-438C-90F5-72B3D1FF0B74}"/>
              </a:ext>
            </a:extLst>
          </p:cNvPr>
          <p:cNvSpPr>
            <a:spLocks noGrp="1"/>
          </p:cNvSpPr>
          <p:nvPr>
            <p:ph type="title"/>
          </p:nvPr>
        </p:nvSpPr>
        <p:spPr/>
        <p:txBody>
          <a:bodyPr/>
          <a:lstStyle/>
          <a:p>
            <a:r>
              <a:rPr lang="en-US" dirty="0"/>
              <a:t>Distilling the Problem Domain to Reveal What Is Important</a:t>
            </a:r>
            <a:endParaRPr lang="en-IN" dirty="0"/>
          </a:p>
        </p:txBody>
      </p:sp>
    </p:spTree>
    <p:extLst>
      <p:ext uri="{BB962C8B-B14F-4D97-AF65-F5344CB8AC3E}">
        <p14:creationId xmlns:p14="http://schemas.microsoft.com/office/powerpoint/2010/main" val="102272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531810-2D67-41DA-8348-59E0BEF7F83B}"/>
              </a:ext>
            </a:extLst>
          </p:cNvPr>
          <p:cNvSpPr>
            <a:spLocks noGrp="1"/>
          </p:cNvSpPr>
          <p:nvPr>
            <p:ph sz="quarter" idx="12"/>
          </p:nvPr>
        </p:nvSpPr>
        <p:spPr/>
        <p:txBody>
          <a:bodyPr>
            <a:normAutofit fontScale="92500" lnSpcReduction="10000"/>
          </a:bodyPr>
          <a:lstStyle/>
          <a:p>
            <a:r>
              <a:rPr lang="en-US" dirty="0"/>
              <a:t>In the solution space a software model is built for each subdomain to handle domain problems and to align the software with the business contours. </a:t>
            </a:r>
          </a:p>
          <a:p>
            <a:r>
              <a:rPr lang="en-US" dirty="0"/>
              <a:t>This model is not a model of real life but more an abstraction built to satisfy the requirements of business use cases while still retaining the rules and logic of the business domain. </a:t>
            </a:r>
          </a:p>
          <a:p>
            <a:r>
              <a:rPr lang="en-US" dirty="0"/>
              <a:t>The development team should focus as much energy and effort on the model and domain logic as it does on the pure technical aspects of the application. </a:t>
            </a:r>
          </a:p>
          <a:p>
            <a:r>
              <a:rPr lang="en-US" dirty="0"/>
              <a:t>To avoid accidental technical complexity the model is kept isolated from infrastructure code.</a:t>
            </a:r>
            <a:endParaRPr lang="en-IN" dirty="0"/>
          </a:p>
        </p:txBody>
      </p:sp>
      <p:sp>
        <p:nvSpPr>
          <p:cNvPr id="3" name="Title 2">
            <a:extLst>
              <a:ext uri="{FF2B5EF4-FFF2-40B4-BE49-F238E27FC236}">
                <a16:creationId xmlns:a16="http://schemas.microsoft.com/office/drawing/2014/main" id="{432879ED-E571-46B6-81D7-366697133E87}"/>
              </a:ext>
            </a:extLst>
          </p:cNvPr>
          <p:cNvSpPr>
            <a:spLocks noGrp="1"/>
          </p:cNvSpPr>
          <p:nvPr>
            <p:ph type="title"/>
          </p:nvPr>
        </p:nvSpPr>
        <p:spPr/>
        <p:txBody>
          <a:bodyPr/>
          <a:lstStyle/>
          <a:p>
            <a:r>
              <a:rPr lang="en-US" b="0" dirty="0"/>
              <a:t>Creating a Model to Solve Domain Problems</a:t>
            </a:r>
            <a:endParaRPr lang="en-IN" dirty="0"/>
          </a:p>
        </p:txBody>
      </p:sp>
    </p:spTree>
    <p:extLst>
      <p:ext uri="{BB962C8B-B14F-4D97-AF65-F5344CB8AC3E}">
        <p14:creationId xmlns:p14="http://schemas.microsoft.com/office/powerpoint/2010/main" val="33858267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6695</TotalTime>
  <Words>3577</Words>
  <Application>Microsoft Office PowerPoint</Application>
  <PresentationFormat>On-screen Show (4:3)</PresentationFormat>
  <Paragraphs>240</Paragraphs>
  <Slides>136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136</vt:i4>
      </vt:variant>
    </vt:vector>
  </HeadingPairs>
  <TitlesOfParts>
    <vt:vector size="140" baseType="lpstr">
      <vt:lpstr>Arial</vt:lpstr>
      <vt:lpstr>Calibri</vt:lpstr>
      <vt:lpstr>Roboto</vt:lpstr>
      <vt:lpstr>Pencils_02_2012</vt:lpstr>
      <vt:lpstr>PowerPoint Presentation</vt:lpstr>
      <vt:lpstr>API Design</vt:lpstr>
      <vt:lpstr>API Design</vt:lpstr>
      <vt:lpstr>API Design</vt:lpstr>
      <vt:lpstr>API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and Sub Domain</vt:lpstr>
      <vt:lpstr>Domain and Sub Domain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Space</vt:lpstr>
      <vt:lpstr>Problem Space</vt:lpstr>
      <vt:lpstr>PowerPoint Presentation</vt:lpstr>
      <vt:lpstr>Domain Expert</vt:lpstr>
      <vt:lpstr>Developer</vt:lpstr>
      <vt:lpstr>Domain Expert and Developer</vt:lpstr>
      <vt:lpstr>PowerPoint Presentation</vt:lpstr>
      <vt:lpstr>PowerPoint Presentation</vt:lpstr>
      <vt:lpstr>Domain Driven Design</vt:lpstr>
      <vt:lpstr>Solution Space</vt:lpstr>
      <vt:lpstr>Solution Space</vt:lpstr>
      <vt:lpstr>PowerPoint Presentation</vt:lpstr>
      <vt:lpstr>PowerPoint Presentation</vt:lpstr>
      <vt:lpstr>PowerPoint Presentation</vt:lpstr>
      <vt:lpstr>PowerPoint Presentation</vt:lpstr>
      <vt:lpstr>PowerPoint Presentation</vt:lpstr>
      <vt:lpstr>Domain Driven Design</vt:lpstr>
      <vt:lpstr>THE CHALLENGES OF CREATING SOFTWARE FOR COMPLEX PROBLEM DOMAINS</vt:lpstr>
      <vt:lpstr>THE CHALLENGES OF CREATING SOFTWARE FOR COMPLEX PROBLEM DOMAINS</vt:lpstr>
      <vt:lpstr>Complexity in Software</vt:lpstr>
      <vt:lpstr>WHAT IS AN ANALYSIS MODEL?</vt:lpstr>
      <vt:lpstr>Code Created without a Common Language</vt:lpstr>
      <vt:lpstr>A Lack of Organization</vt:lpstr>
      <vt:lpstr>A Lack of Organization</vt:lpstr>
      <vt:lpstr>Problem Domain</vt:lpstr>
      <vt:lpstr>A Lack of Focus on the Problem Domain</vt:lpstr>
      <vt:lpstr>HOW THE PATTERNS OF DOMAIN‐DRIVEN DESIGN MANAGE COMPLEXITY</vt:lpstr>
      <vt:lpstr>PowerPoint Presentation</vt:lpstr>
      <vt:lpstr>PowerPoint Presentation</vt:lpstr>
      <vt:lpstr>The Strategic Patterns of DDD</vt:lpstr>
      <vt:lpstr>PowerPoint Presentation</vt:lpstr>
      <vt:lpstr>Distilling the Problem Domain to Reveal What Is Important</vt:lpstr>
      <vt:lpstr>Distilling the Problem Domain to Reveal What Is Important</vt:lpstr>
      <vt:lpstr>Distilling the Problem Domain to Reveal What Is Important</vt:lpstr>
      <vt:lpstr>Creating a Model to Solve Domain Problems</vt:lpstr>
      <vt:lpstr>Creating a Model to Solve Domain Problems</vt:lpstr>
      <vt:lpstr>Creating a Model to Solve Domain Problems</vt:lpstr>
      <vt:lpstr>Using a Shared Language to Enable Modeling Collaboration</vt:lpstr>
      <vt:lpstr>Isolate Models from Ambiguity and Corruption</vt:lpstr>
      <vt:lpstr>Applying the strategic patterns of Domain‐Driven Design.</vt:lpstr>
      <vt:lpstr>Understanding the Relationships between Contexts</vt:lpstr>
      <vt:lpstr>Stake Holders vs Domain Experts</vt:lpstr>
      <vt:lpstr>PowerPoint Presentation</vt:lpstr>
      <vt:lpstr>Focusing on the Core Domain</vt:lpstr>
      <vt:lpstr>Learning through Collaboration</vt:lpstr>
      <vt:lpstr>Creating Models through Exploration and Experimentation</vt:lpstr>
      <vt:lpstr>Communication</vt:lpstr>
      <vt:lpstr>Understanding the Applicability of a Model</vt:lpstr>
      <vt:lpstr>Constantly Evolving the Model</vt:lpstr>
      <vt:lpstr>POPULAR MISCONCEPTIONS OF DOMAIN‐DRIVEN DESIGN</vt:lpstr>
      <vt:lpstr>THE SALIENT POINTS</vt:lpstr>
      <vt:lpstr>THE SALIENT POINTS</vt:lpstr>
      <vt:lpstr>THE SALIENT POINTS</vt:lpstr>
      <vt:lpstr>THE SALIENT POINTS</vt:lpstr>
      <vt:lpstr>PowerPoint Presentation</vt:lpstr>
      <vt:lpstr>HOW TO FOCUS ON THE CORE PROBLEM</vt:lpstr>
      <vt:lpstr>Distilling a Problem Domain</vt:lpstr>
      <vt:lpstr>The domain of an online auction site distilled into subdomains</vt:lpstr>
      <vt:lpstr>The distilled domain of an online auction site partitioned into core, generic, and supporting domains</vt:lpstr>
      <vt:lpstr>How a solution maps to the subdomains of the auction system.</vt:lpstr>
      <vt:lpstr>The role of a domain model</vt:lpstr>
      <vt:lpstr>Model Driven Design</vt:lpstr>
      <vt:lpstr>The domain versus the domain model</vt:lpstr>
      <vt:lpstr>The binding between the code and analysis model</vt:lpstr>
      <vt:lpstr> how the analysis and code models can diverge from each other if the development team is not involved in domain knowledge crunching</vt:lpstr>
      <vt:lpstr>The code model and the analysis model are kept in synergy</vt:lpstr>
      <vt:lpstr>Team modeling</vt:lpstr>
      <vt:lpstr>Translation costs of the project</vt:lpstr>
      <vt:lpstr>THE DOMAIN LAYER</vt:lpstr>
      <vt:lpstr>Domain Model Pattern</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1089</cp:revision>
  <dcterms:created xsi:type="dcterms:W3CDTF">2012-03-13T15:47:14Z</dcterms:created>
  <dcterms:modified xsi:type="dcterms:W3CDTF">2022-01-05T01:55:56Z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